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2" r:id="rId2"/>
    <p:sldId id="2580" r:id="rId3"/>
    <p:sldId id="2563" r:id="rId4"/>
    <p:sldId id="2564" r:id="rId5"/>
    <p:sldId id="2565" r:id="rId6"/>
    <p:sldId id="2566" r:id="rId7"/>
    <p:sldId id="2567" r:id="rId8"/>
    <p:sldId id="256" r:id="rId9"/>
    <p:sldId id="257" r:id="rId10"/>
    <p:sldId id="261" r:id="rId11"/>
    <p:sldId id="258" r:id="rId12"/>
    <p:sldId id="2586" r:id="rId13"/>
    <p:sldId id="259" r:id="rId14"/>
    <p:sldId id="260" r:id="rId15"/>
    <p:sldId id="2581" r:id="rId16"/>
    <p:sldId id="2582" r:id="rId17"/>
    <p:sldId id="267" r:id="rId18"/>
    <p:sldId id="2583" r:id="rId19"/>
    <p:sldId id="270" r:id="rId20"/>
    <p:sldId id="2584" r:id="rId21"/>
    <p:sldId id="2585" r:id="rId22"/>
    <p:sldId id="269" r:id="rId23"/>
    <p:sldId id="263" r:id="rId24"/>
    <p:sldId id="262" r:id="rId25"/>
    <p:sldId id="271" r:id="rId26"/>
    <p:sldId id="265" r:id="rId27"/>
    <p:sldId id="268" r:id="rId28"/>
    <p:sldId id="264" r:id="rId29"/>
  </p:sldIdLst>
  <p:sldSz cx="12192000" cy="6858000"/>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27BE0-341C-2676-F6DC-ADB2221D3223}" v="687" dt="2024-11-30T05:42:04.349"/>
    <p1510:client id="{67722BAB-0B5C-BD18-71C8-DB2581367810}" v="14" dt="2024-11-30T08:06:07.910"/>
    <p1510:client id="{6D31B924-9BB3-BFFD-4DBA-38F296D40108}" v="36" dt="2024-11-29T01:53:39.224"/>
    <p1510:client id="{745B132B-2EF7-FAA3-DA5C-BB7BDDDE7F66}" v="10" dt="2024-11-29T01:50:40.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dirty="0"/>
              <a:t>P</a:t>
            </a:r>
            <a:r>
              <a:rPr lang="en-HK" b="1" dirty="0" err="1"/>
              <a:t>redicted</a:t>
            </a:r>
            <a:r>
              <a:rPr lang="en-HK" b="1" baseline="0" dirty="0"/>
              <a:t> distribution</a:t>
            </a:r>
            <a:r>
              <a:rPr lang="en-US" b="1" dirty="0"/>
              <a:t> by </a:t>
            </a:r>
            <a:r>
              <a:rPr lang="en-US" b="1" dirty="0" err="1"/>
              <a:t>LightGBM</a:t>
            </a:r>
            <a:r>
              <a:rPr lang="en-US" b="1" dirty="0"/>
              <a:t> model</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Sheet1!$A$2:$A$3</c:f>
              <c:numCache>
                <c:formatCode>General</c:formatCode>
                <c:ptCount val="2"/>
                <c:pt idx="0">
                  <c:v>0</c:v>
                </c:pt>
                <c:pt idx="1">
                  <c:v>1</c:v>
                </c:pt>
              </c:numCache>
            </c:numRef>
          </c:cat>
          <c:val>
            <c:numRef>
              <c:f>Sheet1!$B$2:$B$3</c:f>
              <c:numCache>
                <c:formatCode>General</c:formatCode>
                <c:ptCount val="2"/>
                <c:pt idx="0">
                  <c:v>1604</c:v>
                </c:pt>
                <c:pt idx="1">
                  <c:v>818</c:v>
                </c:pt>
              </c:numCache>
            </c:numRef>
          </c:val>
          <c:extLst>
            <c:ext xmlns:c16="http://schemas.microsoft.com/office/drawing/2014/chart" uri="{C3380CC4-5D6E-409C-BE32-E72D297353CC}">
              <c16:uniqueId val="{00000000-1FF8-7347-BB04-6E174997231F}"/>
            </c:ext>
          </c:extLst>
        </c:ser>
        <c:dLbls>
          <c:showLegendKey val="0"/>
          <c:showVal val="0"/>
          <c:showCatName val="0"/>
          <c:showSerName val="0"/>
          <c:showPercent val="0"/>
          <c:showBubbleSize val="0"/>
        </c:dLbls>
        <c:gapWidth val="219"/>
        <c:overlap val="-27"/>
        <c:axId val="496073840"/>
        <c:axId val="268511023"/>
      </c:barChart>
      <c:catAx>
        <c:axId val="49607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511023"/>
        <c:crosses val="autoZero"/>
        <c:auto val="1"/>
        <c:lblAlgn val="ctr"/>
        <c:lblOffset val="100"/>
        <c:noMultiLvlLbl val="0"/>
      </c:catAx>
      <c:valAx>
        <c:axId val="268511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6073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63797-30C4-4E3B-AE23-C8CD2FB5D595}" type="doc">
      <dgm:prSet loTypeId="urn:microsoft.com/office/officeart/2005/8/layout/vProcess5" loCatId="process" qsTypeId="urn:microsoft.com/office/officeart/2005/8/quickstyle/simple1" qsCatId="simple" csTypeId="urn:microsoft.com/office/officeart/2005/8/colors/colorful2" csCatId="colorful" phldr="1"/>
      <dgm:spPr/>
    </dgm:pt>
    <dgm:pt modelId="{6E939BF6-8BAA-4A6C-8876-CE4C698CB06F}">
      <dgm:prSet phldrT="[Text]"/>
      <dgm:spPr/>
      <dgm:t>
        <a:bodyPr/>
        <a:lstStyle/>
        <a:p>
          <a:r>
            <a:rPr lang="en-US"/>
            <a:t>Data preprocessing</a:t>
          </a:r>
          <a:endParaRPr lang="en-AS"/>
        </a:p>
      </dgm:t>
    </dgm:pt>
    <dgm:pt modelId="{A21F90D3-17BD-4CC7-B552-345EE9037A55}" type="parTrans" cxnId="{30C00CD3-FF43-4EE8-84E9-4568ACD0F3C0}">
      <dgm:prSet/>
      <dgm:spPr/>
      <dgm:t>
        <a:bodyPr/>
        <a:lstStyle/>
        <a:p>
          <a:endParaRPr lang="en-AS"/>
        </a:p>
      </dgm:t>
    </dgm:pt>
    <dgm:pt modelId="{28073857-628F-4B88-AFD5-E61AB112EF7C}" type="sibTrans" cxnId="{30C00CD3-FF43-4EE8-84E9-4568ACD0F3C0}">
      <dgm:prSet/>
      <dgm:spPr/>
      <dgm:t>
        <a:bodyPr/>
        <a:lstStyle/>
        <a:p>
          <a:endParaRPr lang="en-AS"/>
        </a:p>
      </dgm:t>
    </dgm:pt>
    <dgm:pt modelId="{E7D82B14-DF1E-4BA8-8A4A-7FB4AC07B855}">
      <dgm:prSet phldrT="[Text]"/>
      <dgm:spPr/>
      <dgm:t>
        <a:bodyPr/>
        <a:lstStyle/>
        <a:p>
          <a:r>
            <a:rPr lang="en-US"/>
            <a:t>Prediction result &amp; evaluation</a:t>
          </a:r>
          <a:endParaRPr lang="en-AS"/>
        </a:p>
      </dgm:t>
    </dgm:pt>
    <dgm:pt modelId="{69424126-BB04-45D9-AC50-F675178CE5FE}" type="parTrans" cxnId="{DA093135-A17A-48C0-B7C3-455F0C24F065}">
      <dgm:prSet/>
      <dgm:spPr/>
      <dgm:t>
        <a:bodyPr/>
        <a:lstStyle/>
        <a:p>
          <a:endParaRPr lang="en-AS"/>
        </a:p>
      </dgm:t>
    </dgm:pt>
    <dgm:pt modelId="{F6332478-66DC-4D23-8FDB-7ECCCB8A450E}" type="sibTrans" cxnId="{DA093135-A17A-48C0-B7C3-455F0C24F065}">
      <dgm:prSet/>
      <dgm:spPr/>
      <dgm:t>
        <a:bodyPr/>
        <a:lstStyle/>
        <a:p>
          <a:endParaRPr lang="en-AS"/>
        </a:p>
      </dgm:t>
    </dgm:pt>
    <dgm:pt modelId="{ED72FC51-99E1-40EB-A1C1-C09B1295D70B}">
      <dgm:prSet phldrT="[Text]"/>
      <dgm:spPr/>
      <dgm:t>
        <a:bodyPr/>
        <a:lstStyle/>
        <a:p>
          <a:r>
            <a:rPr lang="en-US"/>
            <a:t>Hyperparameter tuning</a:t>
          </a:r>
          <a:endParaRPr lang="en-AS"/>
        </a:p>
      </dgm:t>
    </dgm:pt>
    <dgm:pt modelId="{7F763D5B-0FD0-4845-83A8-C93263FF5F27}" type="sibTrans" cxnId="{60EFA574-C272-4C52-9E3E-F2009269402E}">
      <dgm:prSet/>
      <dgm:spPr/>
      <dgm:t>
        <a:bodyPr/>
        <a:lstStyle/>
        <a:p>
          <a:endParaRPr lang="en-AS"/>
        </a:p>
      </dgm:t>
    </dgm:pt>
    <dgm:pt modelId="{9803ECD3-329E-413B-A14C-2989BEECCDFB}" type="parTrans" cxnId="{60EFA574-C272-4C52-9E3E-F2009269402E}">
      <dgm:prSet/>
      <dgm:spPr/>
      <dgm:t>
        <a:bodyPr/>
        <a:lstStyle/>
        <a:p>
          <a:endParaRPr lang="en-AS"/>
        </a:p>
      </dgm:t>
    </dgm:pt>
    <dgm:pt modelId="{29791149-E8D0-48BA-AE5A-B7DFB7030BCA}">
      <dgm:prSet phldrT="[Text]"/>
      <dgm:spPr/>
      <dgm:t>
        <a:bodyPr/>
        <a:lstStyle/>
        <a:p>
          <a:r>
            <a:rPr lang="en-US"/>
            <a:t>Model training &amp; Cross validation</a:t>
          </a:r>
          <a:endParaRPr lang="en-AS"/>
        </a:p>
      </dgm:t>
    </dgm:pt>
    <dgm:pt modelId="{3B158984-DA3A-4603-9710-1421673C3210}" type="parTrans" cxnId="{2DB8F800-4F15-4101-821C-37CA40DE255E}">
      <dgm:prSet/>
      <dgm:spPr/>
      <dgm:t>
        <a:bodyPr/>
        <a:lstStyle/>
        <a:p>
          <a:endParaRPr lang="en-AS"/>
        </a:p>
      </dgm:t>
    </dgm:pt>
    <dgm:pt modelId="{09A3B05D-D897-4BCE-9A35-A603FE93593C}" type="sibTrans" cxnId="{2DB8F800-4F15-4101-821C-37CA40DE255E}">
      <dgm:prSet/>
      <dgm:spPr/>
      <dgm:t>
        <a:bodyPr/>
        <a:lstStyle/>
        <a:p>
          <a:endParaRPr lang="en-AS"/>
        </a:p>
      </dgm:t>
    </dgm:pt>
    <dgm:pt modelId="{675B1FC6-5EF6-4E1F-8B0C-91D6175C10FA}" type="pres">
      <dgm:prSet presAssocID="{AF163797-30C4-4E3B-AE23-C8CD2FB5D595}" presName="outerComposite" presStyleCnt="0">
        <dgm:presLayoutVars>
          <dgm:chMax val="5"/>
          <dgm:dir/>
          <dgm:resizeHandles val="exact"/>
        </dgm:presLayoutVars>
      </dgm:prSet>
      <dgm:spPr/>
    </dgm:pt>
    <dgm:pt modelId="{C6F9311C-1950-49BB-B52D-49FB70D63B91}" type="pres">
      <dgm:prSet presAssocID="{AF163797-30C4-4E3B-AE23-C8CD2FB5D595}" presName="dummyMaxCanvas" presStyleCnt="0">
        <dgm:presLayoutVars/>
      </dgm:prSet>
      <dgm:spPr/>
    </dgm:pt>
    <dgm:pt modelId="{8B073AB9-5610-46C7-A907-74EF2EE292DD}" type="pres">
      <dgm:prSet presAssocID="{AF163797-30C4-4E3B-AE23-C8CD2FB5D595}" presName="FourNodes_1" presStyleLbl="node1" presStyleIdx="0" presStyleCnt="4">
        <dgm:presLayoutVars>
          <dgm:bulletEnabled val="1"/>
        </dgm:presLayoutVars>
      </dgm:prSet>
      <dgm:spPr/>
    </dgm:pt>
    <dgm:pt modelId="{BA38FC70-9FFE-4B80-8693-359B7C086F89}" type="pres">
      <dgm:prSet presAssocID="{AF163797-30C4-4E3B-AE23-C8CD2FB5D595}" presName="FourNodes_2" presStyleLbl="node1" presStyleIdx="1" presStyleCnt="4">
        <dgm:presLayoutVars>
          <dgm:bulletEnabled val="1"/>
        </dgm:presLayoutVars>
      </dgm:prSet>
      <dgm:spPr/>
    </dgm:pt>
    <dgm:pt modelId="{5AF0E481-8076-4285-893E-73E5FA8DC1DE}" type="pres">
      <dgm:prSet presAssocID="{AF163797-30C4-4E3B-AE23-C8CD2FB5D595}" presName="FourNodes_3" presStyleLbl="node1" presStyleIdx="2" presStyleCnt="4">
        <dgm:presLayoutVars>
          <dgm:bulletEnabled val="1"/>
        </dgm:presLayoutVars>
      </dgm:prSet>
      <dgm:spPr/>
    </dgm:pt>
    <dgm:pt modelId="{C28F2A7D-DE08-473F-8185-4BFE03038E0A}" type="pres">
      <dgm:prSet presAssocID="{AF163797-30C4-4E3B-AE23-C8CD2FB5D595}" presName="FourNodes_4" presStyleLbl="node1" presStyleIdx="3" presStyleCnt="4">
        <dgm:presLayoutVars>
          <dgm:bulletEnabled val="1"/>
        </dgm:presLayoutVars>
      </dgm:prSet>
      <dgm:spPr/>
    </dgm:pt>
    <dgm:pt modelId="{C1CF9C0E-76EE-41B6-AB10-AE92B7BF6E8C}" type="pres">
      <dgm:prSet presAssocID="{AF163797-30C4-4E3B-AE23-C8CD2FB5D595}" presName="FourConn_1-2" presStyleLbl="fgAccFollowNode1" presStyleIdx="0" presStyleCnt="3">
        <dgm:presLayoutVars>
          <dgm:bulletEnabled val="1"/>
        </dgm:presLayoutVars>
      </dgm:prSet>
      <dgm:spPr/>
    </dgm:pt>
    <dgm:pt modelId="{CA8FCEF0-5D15-4A6B-9605-AFF08E69C6E2}" type="pres">
      <dgm:prSet presAssocID="{AF163797-30C4-4E3B-AE23-C8CD2FB5D595}" presName="FourConn_2-3" presStyleLbl="fgAccFollowNode1" presStyleIdx="1" presStyleCnt="3">
        <dgm:presLayoutVars>
          <dgm:bulletEnabled val="1"/>
        </dgm:presLayoutVars>
      </dgm:prSet>
      <dgm:spPr/>
    </dgm:pt>
    <dgm:pt modelId="{5870E351-3DBA-4FD9-A262-D23A7C5DD820}" type="pres">
      <dgm:prSet presAssocID="{AF163797-30C4-4E3B-AE23-C8CD2FB5D595}" presName="FourConn_3-4" presStyleLbl="fgAccFollowNode1" presStyleIdx="2" presStyleCnt="3">
        <dgm:presLayoutVars>
          <dgm:bulletEnabled val="1"/>
        </dgm:presLayoutVars>
      </dgm:prSet>
      <dgm:spPr/>
    </dgm:pt>
    <dgm:pt modelId="{D05544FB-68DD-4910-9BD3-21A19C2597C1}" type="pres">
      <dgm:prSet presAssocID="{AF163797-30C4-4E3B-AE23-C8CD2FB5D595}" presName="FourNodes_1_text" presStyleLbl="node1" presStyleIdx="3" presStyleCnt="4">
        <dgm:presLayoutVars>
          <dgm:bulletEnabled val="1"/>
        </dgm:presLayoutVars>
      </dgm:prSet>
      <dgm:spPr/>
    </dgm:pt>
    <dgm:pt modelId="{F9340232-2EAB-4886-A23F-41BDE88CBFB5}" type="pres">
      <dgm:prSet presAssocID="{AF163797-30C4-4E3B-AE23-C8CD2FB5D595}" presName="FourNodes_2_text" presStyleLbl="node1" presStyleIdx="3" presStyleCnt="4">
        <dgm:presLayoutVars>
          <dgm:bulletEnabled val="1"/>
        </dgm:presLayoutVars>
      </dgm:prSet>
      <dgm:spPr/>
    </dgm:pt>
    <dgm:pt modelId="{E01F078B-0268-440E-AA35-FCC7310F7D37}" type="pres">
      <dgm:prSet presAssocID="{AF163797-30C4-4E3B-AE23-C8CD2FB5D595}" presName="FourNodes_3_text" presStyleLbl="node1" presStyleIdx="3" presStyleCnt="4">
        <dgm:presLayoutVars>
          <dgm:bulletEnabled val="1"/>
        </dgm:presLayoutVars>
      </dgm:prSet>
      <dgm:spPr/>
    </dgm:pt>
    <dgm:pt modelId="{46100EF4-3218-4F2F-A4BE-2AC6C517BA2D}" type="pres">
      <dgm:prSet presAssocID="{AF163797-30C4-4E3B-AE23-C8CD2FB5D595}" presName="FourNodes_4_text" presStyleLbl="node1" presStyleIdx="3" presStyleCnt="4">
        <dgm:presLayoutVars>
          <dgm:bulletEnabled val="1"/>
        </dgm:presLayoutVars>
      </dgm:prSet>
      <dgm:spPr/>
    </dgm:pt>
  </dgm:ptLst>
  <dgm:cxnLst>
    <dgm:cxn modelId="{2DB8F800-4F15-4101-821C-37CA40DE255E}" srcId="{AF163797-30C4-4E3B-AE23-C8CD2FB5D595}" destId="{29791149-E8D0-48BA-AE5A-B7DFB7030BCA}" srcOrd="2" destOrd="0" parTransId="{3B158984-DA3A-4603-9710-1421673C3210}" sibTransId="{09A3B05D-D897-4BCE-9A35-A603FE93593C}"/>
    <dgm:cxn modelId="{DA093135-A17A-48C0-B7C3-455F0C24F065}" srcId="{AF163797-30C4-4E3B-AE23-C8CD2FB5D595}" destId="{E7D82B14-DF1E-4BA8-8A4A-7FB4AC07B855}" srcOrd="3" destOrd="0" parTransId="{69424126-BB04-45D9-AC50-F675178CE5FE}" sibTransId="{F6332478-66DC-4D23-8FDB-7ECCCB8A450E}"/>
    <dgm:cxn modelId="{52256E3C-4401-4D12-B4FA-AA197AF84872}" type="presOf" srcId="{6E939BF6-8BAA-4A6C-8876-CE4C698CB06F}" destId="{8B073AB9-5610-46C7-A907-74EF2EE292DD}" srcOrd="0" destOrd="0" presId="urn:microsoft.com/office/officeart/2005/8/layout/vProcess5"/>
    <dgm:cxn modelId="{60EFA574-C272-4C52-9E3E-F2009269402E}" srcId="{AF163797-30C4-4E3B-AE23-C8CD2FB5D595}" destId="{ED72FC51-99E1-40EB-A1C1-C09B1295D70B}" srcOrd="1" destOrd="0" parTransId="{9803ECD3-329E-413B-A14C-2989BEECCDFB}" sibTransId="{7F763D5B-0FD0-4845-83A8-C93263FF5F27}"/>
    <dgm:cxn modelId="{E2FB6681-0894-4431-8566-2441B739F320}" type="presOf" srcId="{AF163797-30C4-4E3B-AE23-C8CD2FB5D595}" destId="{675B1FC6-5EF6-4E1F-8B0C-91D6175C10FA}" srcOrd="0" destOrd="0" presId="urn:microsoft.com/office/officeart/2005/8/layout/vProcess5"/>
    <dgm:cxn modelId="{E3DCFC8F-C509-46BD-8FAB-1640E7378792}" type="presOf" srcId="{29791149-E8D0-48BA-AE5A-B7DFB7030BCA}" destId="{E01F078B-0268-440E-AA35-FCC7310F7D37}" srcOrd="1" destOrd="0" presId="urn:microsoft.com/office/officeart/2005/8/layout/vProcess5"/>
    <dgm:cxn modelId="{CC8C7A93-578C-4D3B-8DA2-D7963DA29D00}" type="presOf" srcId="{6E939BF6-8BAA-4A6C-8876-CE4C698CB06F}" destId="{D05544FB-68DD-4910-9BD3-21A19C2597C1}" srcOrd="1" destOrd="0" presId="urn:microsoft.com/office/officeart/2005/8/layout/vProcess5"/>
    <dgm:cxn modelId="{4A64B399-D301-4C23-BC5C-A2A41833FEF9}" type="presOf" srcId="{ED72FC51-99E1-40EB-A1C1-C09B1295D70B}" destId="{F9340232-2EAB-4886-A23F-41BDE88CBFB5}" srcOrd="1" destOrd="0" presId="urn:microsoft.com/office/officeart/2005/8/layout/vProcess5"/>
    <dgm:cxn modelId="{7140D8A0-3B25-4B04-9AF1-A1CE65A82700}" type="presOf" srcId="{E7D82B14-DF1E-4BA8-8A4A-7FB4AC07B855}" destId="{46100EF4-3218-4F2F-A4BE-2AC6C517BA2D}" srcOrd="1" destOrd="0" presId="urn:microsoft.com/office/officeart/2005/8/layout/vProcess5"/>
    <dgm:cxn modelId="{69A395B3-D966-49C0-B090-EB06FD4DBAF9}" type="presOf" srcId="{29791149-E8D0-48BA-AE5A-B7DFB7030BCA}" destId="{5AF0E481-8076-4285-893E-73E5FA8DC1DE}" srcOrd="0" destOrd="0" presId="urn:microsoft.com/office/officeart/2005/8/layout/vProcess5"/>
    <dgm:cxn modelId="{0634E4B3-ACA3-4498-A741-9ECD38C91158}" type="presOf" srcId="{09A3B05D-D897-4BCE-9A35-A603FE93593C}" destId="{5870E351-3DBA-4FD9-A262-D23A7C5DD820}" srcOrd="0" destOrd="0" presId="urn:microsoft.com/office/officeart/2005/8/layout/vProcess5"/>
    <dgm:cxn modelId="{6289B6BC-9424-4035-B6A1-1C80BF407EB9}" type="presOf" srcId="{ED72FC51-99E1-40EB-A1C1-C09B1295D70B}" destId="{BA38FC70-9FFE-4B80-8693-359B7C086F89}" srcOrd="0" destOrd="0" presId="urn:microsoft.com/office/officeart/2005/8/layout/vProcess5"/>
    <dgm:cxn modelId="{E4863CCB-4682-41BC-A1FA-3B7DA7F3BBC9}" type="presOf" srcId="{28073857-628F-4B88-AFD5-E61AB112EF7C}" destId="{C1CF9C0E-76EE-41B6-AB10-AE92B7BF6E8C}" srcOrd="0" destOrd="0" presId="urn:microsoft.com/office/officeart/2005/8/layout/vProcess5"/>
    <dgm:cxn modelId="{7C461BD1-326C-4590-8D1D-E8103312EA5B}" type="presOf" srcId="{7F763D5B-0FD0-4845-83A8-C93263FF5F27}" destId="{CA8FCEF0-5D15-4A6B-9605-AFF08E69C6E2}" srcOrd="0" destOrd="0" presId="urn:microsoft.com/office/officeart/2005/8/layout/vProcess5"/>
    <dgm:cxn modelId="{30C00CD3-FF43-4EE8-84E9-4568ACD0F3C0}" srcId="{AF163797-30C4-4E3B-AE23-C8CD2FB5D595}" destId="{6E939BF6-8BAA-4A6C-8876-CE4C698CB06F}" srcOrd="0" destOrd="0" parTransId="{A21F90D3-17BD-4CC7-B552-345EE9037A55}" sibTransId="{28073857-628F-4B88-AFD5-E61AB112EF7C}"/>
    <dgm:cxn modelId="{FCB148DC-4249-44E9-87FE-91CF3E4B0D8C}" type="presOf" srcId="{E7D82B14-DF1E-4BA8-8A4A-7FB4AC07B855}" destId="{C28F2A7D-DE08-473F-8185-4BFE03038E0A}" srcOrd="0" destOrd="0" presId="urn:microsoft.com/office/officeart/2005/8/layout/vProcess5"/>
    <dgm:cxn modelId="{B70A2DC1-4415-4C60-9AE3-5096872D26B3}" type="presParOf" srcId="{675B1FC6-5EF6-4E1F-8B0C-91D6175C10FA}" destId="{C6F9311C-1950-49BB-B52D-49FB70D63B91}" srcOrd="0" destOrd="0" presId="urn:microsoft.com/office/officeart/2005/8/layout/vProcess5"/>
    <dgm:cxn modelId="{63F3B15C-CB91-4722-BCC7-C700F21E80A8}" type="presParOf" srcId="{675B1FC6-5EF6-4E1F-8B0C-91D6175C10FA}" destId="{8B073AB9-5610-46C7-A907-74EF2EE292DD}" srcOrd="1" destOrd="0" presId="urn:microsoft.com/office/officeart/2005/8/layout/vProcess5"/>
    <dgm:cxn modelId="{35B19002-584C-4221-8AAA-23C135597D84}" type="presParOf" srcId="{675B1FC6-5EF6-4E1F-8B0C-91D6175C10FA}" destId="{BA38FC70-9FFE-4B80-8693-359B7C086F89}" srcOrd="2" destOrd="0" presId="urn:microsoft.com/office/officeart/2005/8/layout/vProcess5"/>
    <dgm:cxn modelId="{DA91DBDE-817A-481F-8BE2-694508EC550A}" type="presParOf" srcId="{675B1FC6-5EF6-4E1F-8B0C-91D6175C10FA}" destId="{5AF0E481-8076-4285-893E-73E5FA8DC1DE}" srcOrd="3" destOrd="0" presId="urn:microsoft.com/office/officeart/2005/8/layout/vProcess5"/>
    <dgm:cxn modelId="{3D0A17C2-1C70-4B85-A1E3-5FD95194054A}" type="presParOf" srcId="{675B1FC6-5EF6-4E1F-8B0C-91D6175C10FA}" destId="{C28F2A7D-DE08-473F-8185-4BFE03038E0A}" srcOrd="4" destOrd="0" presId="urn:microsoft.com/office/officeart/2005/8/layout/vProcess5"/>
    <dgm:cxn modelId="{4DD26153-0E88-4251-82F2-C501D8D1B388}" type="presParOf" srcId="{675B1FC6-5EF6-4E1F-8B0C-91D6175C10FA}" destId="{C1CF9C0E-76EE-41B6-AB10-AE92B7BF6E8C}" srcOrd="5" destOrd="0" presId="urn:microsoft.com/office/officeart/2005/8/layout/vProcess5"/>
    <dgm:cxn modelId="{3B2A171F-D841-4A18-AFD0-DF39337CDB7B}" type="presParOf" srcId="{675B1FC6-5EF6-4E1F-8B0C-91D6175C10FA}" destId="{CA8FCEF0-5D15-4A6B-9605-AFF08E69C6E2}" srcOrd="6" destOrd="0" presId="urn:microsoft.com/office/officeart/2005/8/layout/vProcess5"/>
    <dgm:cxn modelId="{E7702897-02D3-432A-9617-F72868772F42}" type="presParOf" srcId="{675B1FC6-5EF6-4E1F-8B0C-91D6175C10FA}" destId="{5870E351-3DBA-4FD9-A262-D23A7C5DD820}" srcOrd="7" destOrd="0" presId="urn:microsoft.com/office/officeart/2005/8/layout/vProcess5"/>
    <dgm:cxn modelId="{1DB1689B-94EF-44B9-8668-2E131A219133}" type="presParOf" srcId="{675B1FC6-5EF6-4E1F-8B0C-91D6175C10FA}" destId="{D05544FB-68DD-4910-9BD3-21A19C2597C1}" srcOrd="8" destOrd="0" presId="urn:microsoft.com/office/officeart/2005/8/layout/vProcess5"/>
    <dgm:cxn modelId="{6B3584DF-2C05-4E6C-A87B-EB1DCAE476D3}" type="presParOf" srcId="{675B1FC6-5EF6-4E1F-8B0C-91D6175C10FA}" destId="{F9340232-2EAB-4886-A23F-41BDE88CBFB5}" srcOrd="9" destOrd="0" presId="urn:microsoft.com/office/officeart/2005/8/layout/vProcess5"/>
    <dgm:cxn modelId="{E1983E2C-C289-4CB6-B40D-392C1D2A3EA1}" type="presParOf" srcId="{675B1FC6-5EF6-4E1F-8B0C-91D6175C10FA}" destId="{E01F078B-0268-440E-AA35-FCC7310F7D37}" srcOrd="10" destOrd="0" presId="urn:microsoft.com/office/officeart/2005/8/layout/vProcess5"/>
    <dgm:cxn modelId="{9F57C7F5-0CBD-483E-970F-EA36048FBCFA}" type="presParOf" srcId="{675B1FC6-5EF6-4E1F-8B0C-91D6175C10FA}" destId="{46100EF4-3218-4F2F-A4BE-2AC6C517BA2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73AB9-5610-46C7-A907-74EF2EE292DD}">
      <dsp:nvSpPr>
        <dsp:cNvPr id="0" name=""/>
        <dsp:cNvSpPr/>
      </dsp:nvSpPr>
      <dsp:spPr>
        <a:xfrm>
          <a:off x="0" y="0"/>
          <a:ext cx="4590288" cy="8067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preprocessing</a:t>
          </a:r>
          <a:endParaRPr lang="en-AS" sz="2100" kern="1200"/>
        </a:p>
      </dsp:txBody>
      <dsp:txXfrm>
        <a:off x="23628" y="23628"/>
        <a:ext cx="3651589" cy="759479"/>
      </dsp:txXfrm>
    </dsp:sp>
    <dsp:sp modelId="{BA38FC70-9FFE-4B80-8693-359B7C086F89}">
      <dsp:nvSpPr>
        <dsp:cNvPr id="0" name=""/>
        <dsp:cNvSpPr/>
      </dsp:nvSpPr>
      <dsp:spPr>
        <a:xfrm>
          <a:off x="384436" y="953414"/>
          <a:ext cx="4590288" cy="806735"/>
        </a:xfrm>
        <a:prstGeom prst="roundRect">
          <a:avLst>
            <a:gd name="adj" fmla="val 10000"/>
          </a:avLst>
        </a:prstGeom>
        <a:solidFill>
          <a:schemeClr val="accent2">
            <a:hueOff val="2357366"/>
            <a:satOff val="-8879"/>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Hyperparameter tuning</a:t>
          </a:r>
          <a:endParaRPr lang="en-AS" sz="2100" kern="1200"/>
        </a:p>
      </dsp:txBody>
      <dsp:txXfrm>
        <a:off x="408064" y="977042"/>
        <a:ext cx="3634217" cy="759479"/>
      </dsp:txXfrm>
    </dsp:sp>
    <dsp:sp modelId="{5AF0E481-8076-4285-893E-73E5FA8DC1DE}">
      <dsp:nvSpPr>
        <dsp:cNvPr id="0" name=""/>
        <dsp:cNvSpPr/>
      </dsp:nvSpPr>
      <dsp:spPr>
        <a:xfrm>
          <a:off x="763135" y="1906829"/>
          <a:ext cx="4590288" cy="806735"/>
        </a:xfrm>
        <a:prstGeom prst="roundRect">
          <a:avLst>
            <a:gd name="adj" fmla="val 10000"/>
          </a:avLst>
        </a:prstGeom>
        <a:solidFill>
          <a:schemeClr val="accent2">
            <a:hueOff val="4714731"/>
            <a:satOff val="-17759"/>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Model training &amp; Cross validation</a:t>
          </a:r>
          <a:endParaRPr lang="en-AS" sz="2100" kern="1200"/>
        </a:p>
      </dsp:txBody>
      <dsp:txXfrm>
        <a:off x="786763" y="1930457"/>
        <a:ext cx="3639955" cy="759479"/>
      </dsp:txXfrm>
    </dsp:sp>
    <dsp:sp modelId="{C28F2A7D-DE08-473F-8185-4BFE03038E0A}">
      <dsp:nvSpPr>
        <dsp:cNvPr id="0" name=""/>
        <dsp:cNvSpPr/>
      </dsp:nvSpPr>
      <dsp:spPr>
        <a:xfrm>
          <a:off x="1147571" y="2860244"/>
          <a:ext cx="4590288" cy="806735"/>
        </a:xfrm>
        <a:prstGeom prst="roundRect">
          <a:avLst>
            <a:gd name="adj" fmla="val 10000"/>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Prediction result &amp; evaluation</a:t>
          </a:r>
          <a:endParaRPr lang="en-AS" sz="2100" kern="1200"/>
        </a:p>
      </dsp:txBody>
      <dsp:txXfrm>
        <a:off x="1171199" y="2883872"/>
        <a:ext cx="3634217" cy="759479"/>
      </dsp:txXfrm>
    </dsp:sp>
    <dsp:sp modelId="{C1CF9C0E-76EE-41B6-AB10-AE92B7BF6E8C}">
      <dsp:nvSpPr>
        <dsp:cNvPr id="0" name=""/>
        <dsp:cNvSpPr/>
      </dsp:nvSpPr>
      <dsp:spPr>
        <a:xfrm>
          <a:off x="4065909" y="617886"/>
          <a:ext cx="524378" cy="52437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183894" y="617886"/>
        <a:ext cx="288408" cy="394594"/>
      </dsp:txXfrm>
    </dsp:sp>
    <dsp:sp modelId="{CA8FCEF0-5D15-4A6B-9605-AFF08E69C6E2}">
      <dsp:nvSpPr>
        <dsp:cNvPr id="0" name=""/>
        <dsp:cNvSpPr/>
      </dsp:nvSpPr>
      <dsp:spPr>
        <a:xfrm>
          <a:off x="4450346" y="1571300"/>
          <a:ext cx="524378" cy="524378"/>
        </a:xfrm>
        <a:prstGeom prst="downArrow">
          <a:avLst>
            <a:gd name="adj1" fmla="val 55000"/>
            <a:gd name="adj2" fmla="val 45000"/>
          </a:avLst>
        </a:prstGeom>
        <a:solidFill>
          <a:schemeClr val="accent2">
            <a:tint val="40000"/>
            <a:alpha val="90000"/>
            <a:hueOff val="3707439"/>
            <a:satOff val="-3703"/>
            <a:lumOff val="1707"/>
            <a:alphaOff val="0"/>
          </a:schemeClr>
        </a:solidFill>
        <a:ln w="12700" cap="flat" cmpd="sng" algn="ctr">
          <a:solidFill>
            <a:schemeClr val="accent2">
              <a:tint val="40000"/>
              <a:alpha val="90000"/>
              <a:hueOff val="3707439"/>
              <a:satOff val="-3703"/>
              <a:lumOff val="17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568331" y="1571300"/>
        <a:ext cx="288408" cy="394594"/>
      </dsp:txXfrm>
    </dsp:sp>
    <dsp:sp modelId="{5870E351-3DBA-4FD9-A262-D23A7C5DD820}">
      <dsp:nvSpPr>
        <dsp:cNvPr id="0" name=""/>
        <dsp:cNvSpPr/>
      </dsp:nvSpPr>
      <dsp:spPr>
        <a:xfrm>
          <a:off x="4829045" y="2524715"/>
          <a:ext cx="524378" cy="524378"/>
        </a:xfrm>
        <a:prstGeom prst="downArrow">
          <a:avLst>
            <a:gd name="adj1" fmla="val 55000"/>
            <a:gd name="adj2" fmla="val 45000"/>
          </a:avLst>
        </a:prstGeom>
        <a:solidFill>
          <a:schemeClr val="accent2">
            <a:tint val="40000"/>
            <a:alpha val="90000"/>
            <a:hueOff val="7414877"/>
            <a:satOff val="-7406"/>
            <a:lumOff val="3414"/>
            <a:alphaOff val="0"/>
          </a:schemeClr>
        </a:solidFill>
        <a:ln w="12700" cap="flat" cmpd="sng" algn="ctr">
          <a:solidFill>
            <a:schemeClr val="accent2">
              <a:tint val="40000"/>
              <a:alpha val="90000"/>
              <a:hueOff val="7414877"/>
              <a:satOff val="-7406"/>
              <a:lumOff val="34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947030" y="2524715"/>
        <a:ext cx="288408" cy="3945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A212A-1F1B-41FC-901B-4DE699EB273C}" type="datetimeFigureOut">
              <a:rPr lang="en-AS" smtClean="0"/>
              <a:t>11/30/2024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5985A-376B-40C4-819D-270C3D3B33D5}" type="slidenum">
              <a:rPr lang="en-AS" smtClean="0"/>
              <a:t>‹#›</a:t>
            </a:fld>
            <a:endParaRPr lang="en-AS"/>
          </a:p>
        </p:txBody>
      </p:sp>
    </p:spTree>
    <p:extLst>
      <p:ext uri="{BB962C8B-B14F-4D97-AF65-F5344CB8AC3E}">
        <p14:creationId xmlns:p14="http://schemas.microsoft.com/office/powerpoint/2010/main" val="4134072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Preprocessing data, modeling, fine-tuning, and evaluation are four essential steps in developing an AI model. In this presentation, we will cover these steps in detail to provide you with a comprehensive understanding of AI modeling.</a:t>
            </a:r>
          </a:p>
        </p:txBody>
      </p:sp>
      <p:sp>
        <p:nvSpPr>
          <p:cNvPr id="4" name="Slide Number Placeholder 3"/>
          <p:cNvSpPr>
            <a:spLocks noGrp="1"/>
          </p:cNvSpPr>
          <p:nvPr>
            <p:ph type="sldNum" sz="quarter" idx="5"/>
          </p:nvPr>
        </p:nvSpPr>
        <p:spPr/>
        <p:txBody>
          <a:bodyPr/>
          <a:lstStyle/>
          <a:p>
            <a:fld id="{F8E6E8FD-0516-4887-81F4-87029B12267B}" type="slidenum">
              <a:rPr lang="en-AS" smtClean="0"/>
              <a:t>1</a:t>
            </a:fld>
            <a:endParaRPr lang="en-AS"/>
          </a:p>
        </p:txBody>
      </p:sp>
    </p:spTree>
    <p:extLst>
      <p:ext uri="{BB962C8B-B14F-4D97-AF65-F5344CB8AC3E}">
        <p14:creationId xmlns:p14="http://schemas.microsoft.com/office/powerpoint/2010/main" val="2576349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F2C159-F6E6-4B0A-A2C8-3B4A93564C45}" type="slidenum">
              <a:rPr lang="en-AS" smtClean="0"/>
              <a:t>24</a:t>
            </a:fld>
            <a:endParaRPr lang="en-AS"/>
          </a:p>
        </p:txBody>
      </p:sp>
    </p:spTree>
    <p:extLst>
      <p:ext uri="{BB962C8B-B14F-4D97-AF65-F5344CB8AC3E}">
        <p14:creationId xmlns:p14="http://schemas.microsoft.com/office/powerpoint/2010/main" val="209309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A5B10-CFF5-FE69-EFBD-863D99B4B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1E60F-4C46-2991-F05A-8B1635F0D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E26F7-0945-8F59-4E34-95F7B87CCA2A}"/>
              </a:ext>
            </a:extLst>
          </p:cNvPr>
          <p:cNvSpPr>
            <a:spLocks noGrp="1"/>
          </p:cNvSpPr>
          <p:nvPr>
            <p:ph type="body" idx="1"/>
          </p:nvPr>
        </p:nvSpPr>
        <p:spPr/>
        <p:txBody>
          <a:bodyPr/>
          <a:lstStyle/>
          <a:p>
            <a:r>
              <a:rPr lang="en-AS"/>
              <a:t>Preprocessing data, modeling, fine-tuning, and evaluation are four essential steps in developing an AI model. In this presentation, we will cover these steps in detail to provide you with a comprehensive understanding of AI modeling.</a:t>
            </a:r>
          </a:p>
        </p:txBody>
      </p:sp>
      <p:sp>
        <p:nvSpPr>
          <p:cNvPr id="4" name="Slide Number Placeholder 3">
            <a:extLst>
              <a:ext uri="{FF2B5EF4-FFF2-40B4-BE49-F238E27FC236}">
                <a16:creationId xmlns:a16="http://schemas.microsoft.com/office/drawing/2014/main" id="{824832AC-8EA6-155F-8E82-673BDD7EE43D}"/>
              </a:ext>
            </a:extLst>
          </p:cNvPr>
          <p:cNvSpPr>
            <a:spLocks noGrp="1"/>
          </p:cNvSpPr>
          <p:nvPr>
            <p:ph type="sldNum" sz="quarter" idx="5"/>
          </p:nvPr>
        </p:nvSpPr>
        <p:spPr/>
        <p:txBody>
          <a:bodyPr/>
          <a:lstStyle/>
          <a:p>
            <a:fld id="{F8E6E8FD-0516-4887-81F4-87029B12267B}" type="slidenum">
              <a:rPr lang="en-AS" smtClean="0"/>
              <a:t>2</a:t>
            </a:fld>
            <a:endParaRPr lang="en-AS"/>
          </a:p>
        </p:txBody>
      </p:sp>
    </p:spTree>
    <p:extLst>
      <p:ext uri="{BB962C8B-B14F-4D97-AF65-F5344CB8AC3E}">
        <p14:creationId xmlns:p14="http://schemas.microsoft.com/office/powerpoint/2010/main" val="159651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Data preprocessing is the process of transforming raw data into a format that can be easily used for modeling. We will explore the different techniques used for data preprocessing, such as data cleaning, feature scaling, and feature selection.</a:t>
            </a:r>
          </a:p>
        </p:txBody>
      </p:sp>
      <p:sp>
        <p:nvSpPr>
          <p:cNvPr id="4" name="Slide Number Placeholder 3"/>
          <p:cNvSpPr>
            <a:spLocks noGrp="1"/>
          </p:cNvSpPr>
          <p:nvPr>
            <p:ph type="sldNum" sz="quarter" idx="5"/>
          </p:nvPr>
        </p:nvSpPr>
        <p:spPr/>
        <p:txBody>
          <a:bodyPr/>
          <a:lstStyle/>
          <a:p>
            <a:fld id="{F8E6E8FD-0516-4887-81F4-87029B12267B}" type="slidenum">
              <a:rPr lang="en-AS" smtClean="0"/>
              <a:t>3</a:t>
            </a:fld>
            <a:endParaRPr lang="en-AS"/>
          </a:p>
        </p:txBody>
      </p:sp>
    </p:spTree>
    <p:extLst>
      <p:ext uri="{BB962C8B-B14F-4D97-AF65-F5344CB8AC3E}">
        <p14:creationId xmlns:p14="http://schemas.microsoft.com/office/powerpoint/2010/main" val="323833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Data cleaning involves removing or correcting inaccurate, incomplete, or irrelevant data. We will discuss different techniques used for data cleaning, such as handling missing values, smoothing noisy data, and removing outliers.</a:t>
            </a:r>
          </a:p>
        </p:txBody>
      </p:sp>
      <p:sp>
        <p:nvSpPr>
          <p:cNvPr id="4" name="Slide Number Placeholder 3"/>
          <p:cNvSpPr>
            <a:spLocks noGrp="1"/>
          </p:cNvSpPr>
          <p:nvPr>
            <p:ph type="sldNum" sz="quarter" idx="5"/>
          </p:nvPr>
        </p:nvSpPr>
        <p:spPr/>
        <p:txBody>
          <a:bodyPr/>
          <a:lstStyle/>
          <a:p>
            <a:fld id="{F8E6E8FD-0516-4887-81F4-87029B12267B}" type="slidenum">
              <a:rPr lang="en-AS" smtClean="0"/>
              <a:t>4</a:t>
            </a:fld>
            <a:endParaRPr lang="en-AS"/>
          </a:p>
        </p:txBody>
      </p:sp>
    </p:spTree>
    <p:extLst>
      <p:ext uri="{BB962C8B-B14F-4D97-AF65-F5344CB8AC3E}">
        <p14:creationId xmlns:p14="http://schemas.microsoft.com/office/powerpoint/2010/main" val="29243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Feature scaling is the process of normalizing the range of features. We will explore different techniques, such as normalization and standardization, that are used for feature scaling.</a:t>
            </a:r>
          </a:p>
        </p:txBody>
      </p:sp>
      <p:sp>
        <p:nvSpPr>
          <p:cNvPr id="4" name="Slide Number Placeholder 3"/>
          <p:cNvSpPr>
            <a:spLocks noGrp="1"/>
          </p:cNvSpPr>
          <p:nvPr>
            <p:ph type="sldNum" sz="quarter" idx="5"/>
          </p:nvPr>
        </p:nvSpPr>
        <p:spPr/>
        <p:txBody>
          <a:bodyPr/>
          <a:lstStyle/>
          <a:p>
            <a:fld id="{F8E6E8FD-0516-4887-81F4-87029B12267B}" type="slidenum">
              <a:rPr lang="en-AS" smtClean="0"/>
              <a:t>5</a:t>
            </a:fld>
            <a:endParaRPr lang="en-AS"/>
          </a:p>
        </p:txBody>
      </p:sp>
    </p:spTree>
    <p:extLst>
      <p:ext uri="{BB962C8B-B14F-4D97-AF65-F5344CB8AC3E}">
        <p14:creationId xmlns:p14="http://schemas.microsoft.com/office/powerpoint/2010/main" val="2453569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Feature selection is the process of selecting a subset of relevant features for use in modeling. We will discuss different techniques used for feature selection, such as filter methods, wrapper methods, and embedded methods.</a:t>
            </a:r>
          </a:p>
        </p:txBody>
      </p:sp>
      <p:sp>
        <p:nvSpPr>
          <p:cNvPr id="4" name="Slide Number Placeholder 3"/>
          <p:cNvSpPr>
            <a:spLocks noGrp="1"/>
          </p:cNvSpPr>
          <p:nvPr>
            <p:ph type="sldNum" sz="quarter" idx="5"/>
          </p:nvPr>
        </p:nvSpPr>
        <p:spPr/>
        <p:txBody>
          <a:bodyPr/>
          <a:lstStyle/>
          <a:p>
            <a:fld id="{F8E6E8FD-0516-4887-81F4-87029B12267B}" type="slidenum">
              <a:rPr lang="en-AS" smtClean="0"/>
              <a:t>6</a:t>
            </a:fld>
            <a:endParaRPr lang="en-AS"/>
          </a:p>
        </p:txBody>
      </p:sp>
    </p:spTree>
    <p:extLst>
      <p:ext uri="{BB962C8B-B14F-4D97-AF65-F5344CB8AC3E}">
        <p14:creationId xmlns:p14="http://schemas.microsoft.com/office/powerpoint/2010/main" val="2297089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Modeling is the process of selecting an appropriate algorithm and applying it to a dataset to create a model. We will explore different types of models, such as linear regression, logistic regression, and decision trees.</a:t>
            </a:r>
          </a:p>
        </p:txBody>
      </p:sp>
      <p:sp>
        <p:nvSpPr>
          <p:cNvPr id="4" name="Slide Number Placeholder 3"/>
          <p:cNvSpPr>
            <a:spLocks noGrp="1"/>
          </p:cNvSpPr>
          <p:nvPr>
            <p:ph type="sldNum" sz="quarter" idx="5"/>
          </p:nvPr>
        </p:nvSpPr>
        <p:spPr/>
        <p:txBody>
          <a:bodyPr/>
          <a:lstStyle/>
          <a:p>
            <a:fld id="{F8E6E8FD-0516-4887-81F4-87029B12267B}" type="slidenum">
              <a:rPr lang="en-AS" smtClean="0"/>
              <a:t>7</a:t>
            </a:fld>
            <a:endParaRPr lang="en-AS"/>
          </a:p>
        </p:txBody>
      </p:sp>
    </p:spTree>
    <p:extLst>
      <p:ext uri="{BB962C8B-B14F-4D97-AF65-F5344CB8AC3E}">
        <p14:creationId xmlns:p14="http://schemas.microsoft.com/office/powerpoint/2010/main" val="60081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0EF2C159-F6E6-4B0A-A2C8-3B4A93564C45}" type="slidenum">
              <a:rPr lang="en-AS" smtClean="0"/>
              <a:t>16</a:t>
            </a:fld>
            <a:endParaRPr lang="en-AS"/>
          </a:p>
        </p:txBody>
      </p:sp>
    </p:spTree>
    <p:extLst>
      <p:ext uri="{BB962C8B-B14F-4D97-AF65-F5344CB8AC3E}">
        <p14:creationId xmlns:p14="http://schemas.microsoft.com/office/powerpoint/2010/main" val="50817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https://towardsdatascience.com/a-conceptual-explanation-of-bayesian-model-based-hyperparameter-optimization-for-machine-learning-b8172278050f</a:t>
            </a:r>
            <a:endParaRPr lang="en-US"/>
          </a:p>
          <a:p>
            <a:endParaRPr lang="en-US"/>
          </a:p>
          <a:p>
            <a:endParaRPr lang="en-AS"/>
          </a:p>
        </p:txBody>
      </p:sp>
      <p:sp>
        <p:nvSpPr>
          <p:cNvPr id="4" name="Slide Number Placeholder 3"/>
          <p:cNvSpPr>
            <a:spLocks noGrp="1"/>
          </p:cNvSpPr>
          <p:nvPr>
            <p:ph type="sldNum" sz="quarter" idx="5"/>
          </p:nvPr>
        </p:nvSpPr>
        <p:spPr/>
        <p:txBody>
          <a:bodyPr/>
          <a:lstStyle/>
          <a:p>
            <a:fld id="{0EF2C159-F6E6-4B0A-A2C8-3B4A93564C45}" type="slidenum">
              <a:rPr lang="en-AS" smtClean="0"/>
              <a:t>18</a:t>
            </a:fld>
            <a:endParaRPr lang="en-AS"/>
          </a:p>
        </p:txBody>
      </p:sp>
    </p:spTree>
    <p:extLst>
      <p:ext uri="{BB962C8B-B14F-4D97-AF65-F5344CB8AC3E}">
        <p14:creationId xmlns:p14="http://schemas.microsoft.com/office/powerpoint/2010/main" val="164831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11/30/2024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764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11/30/2024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88125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11/30/2024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8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11/30/2024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1445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11/30/2024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1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11/30/2024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9926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11/30/2024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098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11/30/2024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7810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11/30/2024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197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11/30/2024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2198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11/30/2024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4450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11/30/2024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908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Internet of Things Concept">
            <a:extLst>
              <a:ext uri="{FF2B5EF4-FFF2-40B4-BE49-F238E27FC236}">
                <a16:creationId xmlns:a16="http://schemas.microsoft.com/office/drawing/2014/main" id="{43193A9B-2455-2D0B-2EA8-8194AB3D70B7}"/>
              </a:ext>
            </a:extLst>
          </p:cNvPr>
          <p:cNvPicPr>
            <a:picLocks noChangeAspect="1"/>
          </p:cNvPicPr>
          <p:nvPr/>
        </p:nvPicPr>
        <p:blipFill>
          <a:blip r:embed="rId3"/>
          <a:srcRect l="38349" r="14368" b="-1"/>
          <a:stretch/>
        </p:blipFill>
        <p:spPr>
          <a:xfrm>
            <a:off x="20" y="10"/>
            <a:ext cx="4857871" cy="6857990"/>
          </a:xfrm>
          <a:prstGeom prst="rect">
            <a:avLst/>
          </a:prstGeom>
        </p:spPr>
      </p:pic>
      <p:cxnSp>
        <p:nvCxnSpPr>
          <p:cNvPr id="34" name="Straight Connector 3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22431-BAAF-1D41-E0B7-88D065A31C6B}"/>
              </a:ext>
            </a:extLst>
          </p:cNvPr>
          <p:cNvSpPr>
            <a:spLocks noGrp="1"/>
          </p:cNvSpPr>
          <p:nvPr>
            <p:ph type="title"/>
          </p:nvPr>
        </p:nvSpPr>
        <p:spPr>
          <a:xfrm>
            <a:off x="5496821" y="1371600"/>
            <a:ext cx="6034187" cy="1097280"/>
          </a:xfrm>
        </p:spPr>
        <p:txBody>
          <a:bodyPr vert="horz" lIns="91440" tIns="45720" rIns="91440" bIns="45720" rtlCol="0" anchor="t">
            <a:normAutofit/>
          </a:bodyPr>
          <a:lstStyle/>
          <a:p>
            <a:r>
              <a:rPr lang="en-US"/>
              <a:t>Introduction</a:t>
            </a:r>
          </a:p>
        </p:txBody>
      </p:sp>
      <p:sp>
        <p:nvSpPr>
          <p:cNvPr id="6" name="Content Placeholder 5">
            <a:extLst>
              <a:ext uri="{FF2B5EF4-FFF2-40B4-BE49-F238E27FC236}">
                <a16:creationId xmlns:a16="http://schemas.microsoft.com/office/drawing/2014/main" id="{5DEAD2A9-812D-35C3-866F-B662C96533DF}"/>
              </a:ext>
            </a:extLst>
          </p:cNvPr>
          <p:cNvSpPr>
            <a:spLocks noGrp="1"/>
          </p:cNvSpPr>
          <p:nvPr>
            <p:ph sz="half" idx="2"/>
          </p:nvPr>
        </p:nvSpPr>
        <p:spPr>
          <a:xfrm>
            <a:off x="5496821" y="2633236"/>
            <a:ext cx="6034187" cy="3664687"/>
          </a:xfrm>
        </p:spPr>
        <p:txBody>
          <a:bodyPr vert="horz" lIns="91440" tIns="45720" rIns="91440" bIns="45720" rtlCol="0">
            <a:normAutofit/>
          </a:bodyPr>
          <a:lstStyle/>
          <a:p>
            <a:pPr marL="0" indent="0"/>
            <a:r>
              <a:rPr lang="en-US"/>
              <a:t>Predicting Mortality Risk in Intensive Care Unit (ICU)</a:t>
            </a:r>
          </a:p>
          <a:p>
            <a:pPr marL="0" indent="0"/>
            <a:endParaRPr lang="en-US"/>
          </a:p>
          <a:p>
            <a:pPr marL="0" indent="0"/>
            <a:r>
              <a:rPr lang="en-US"/>
              <a:t>Predicting mortality risk in the ICU is crucial for guiding treatment decisions, optimizing resource allocation, and improving patient outcomes by identifying high-risk individuals who may benefit from more intensive care.</a:t>
            </a:r>
          </a:p>
          <a:p>
            <a:pPr marL="0" indent="0"/>
            <a:endParaRPr lang="en-US"/>
          </a:p>
        </p:txBody>
      </p:sp>
    </p:spTree>
    <p:extLst>
      <p:ext uri="{BB962C8B-B14F-4D97-AF65-F5344CB8AC3E}">
        <p14:creationId xmlns:p14="http://schemas.microsoft.com/office/powerpoint/2010/main" val="2876553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Normal Distribution vs Logistic Distribution</a:t>
            </a:r>
          </a:p>
        </p:txBody>
      </p:sp>
      <p:pic>
        <p:nvPicPr>
          <p:cNvPr id="7" name="Picture 6" descr="A graph of a normal distribution&#10;&#10;Description automatically generated">
            <a:extLst>
              <a:ext uri="{FF2B5EF4-FFF2-40B4-BE49-F238E27FC236}">
                <a16:creationId xmlns:a16="http://schemas.microsoft.com/office/drawing/2014/main" id="{6D457A49-B2B9-A20B-EBF3-FD44E588659A}"/>
              </a:ext>
            </a:extLst>
          </p:cNvPr>
          <p:cNvPicPr>
            <a:picLocks noChangeAspect="1"/>
          </p:cNvPicPr>
          <p:nvPr/>
        </p:nvPicPr>
        <p:blipFill>
          <a:blip r:embed="rId2"/>
          <a:stretch>
            <a:fillRect/>
          </a:stretch>
        </p:blipFill>
        <p:spPr>
          <a:xfrm>
            <a:off x="5677439" y="1576209"/>
            <a:ext cx="6185499" cy="4884527"/>
          </a:xfrm>
          <a:prstGeom prst="rect">
            <a:avLst/>
          </a:prstGeom>
        </p:spPr>
      </p:pic>
      <p:sp>
        <p:nvSpPr>
          <p:cNvPr id="10" name="Content Placeholder 8">
            <a:extLst>
              <a:ext uri="{FF2B5EF4-FFF2-40B4-BE49-F238E27FC236}">
                <a16:creationId xmlns:a16="http://schemas.microsoft.com/office/drawing/2014/main" id="{0930C78D-F4C5-93DA-527A-43D2505502C3}"/>
              </a:ext>
            </a:extLst>
          </p:cNvPr>
          <p:cNvSpPr>
            <a:spLocks noGrp="1"/>
          </p:cNvSpPr>
          <p:nvPr>
            <p:ph idx="1"/>
          </p:nvPr>
        </p:nvSpPr>
        <p:spPr>
          <a:xfrm>
            <a:off x="586594" y="1221776"/>
            <a:ext cx="5095337" cy="5249923"/>
          </a:xfrm>
        </p:spPr>
        <p:txBody>
          <a:bodyPr vert="horz" lIns="91440" tIns="45720" rIns="91440" bIns="45720" rtlCol="0" anchor="t">
            <a:normAutofit/>
          </a:bodyPr>
          <a:lstStyle/>
          <a:p>
            <a:pPr>
              <a:buFont typeface="Arial"/>
              <a:buChar char="•"/>
            </a:pPr>
            <a:r>
              <a:rPr lang="en-US" dirty="0">
                <a:ea typeface="+mn-lt"/>
                <a:cs typeface="+mn-lt"/>
              </a:rPr>
              <a:t>Standard logistic distribution has a wider tail than standard normal distribution</a:t>
            </a:r>
            <a:br>
              <a:rPr lang="en-US" dirty="0">
                <a:ea typeface="+mn-lt"/>
                <a:cs typeface="+mn-lt"/>
              </a:rPr>
            </a:br>
            <a:endParaRPr lang="en-US"/>
          </a:p>
          <a:p>
            <a:pPr>
              <a:buFont typeface="Arial"/>
              <a:buChar char="•"/>
            </a:pPr>
            <a:r>
              <a:rPr lang="en-US" dirty="0">
                <a:ea typeface="+mn-lt"/>
                <a:cs typeface="+mn-lt"/>
              </a:rPr>
              <a:t>     captures factors not explained by features </a:t>
            </a:r>
            <a:r>
              <a:rPr lang="en-US" b="1" i="1" dirty="0">
                <a:ea typeface="+mn-lt"/>
                <a:cs typeface="+mn-lt"/>
              </a:rPr>
              <a:t>x</a:t>
            </a:r>
            <a:br>
              <a:rPr lang="en-US" b="1" i="1" dirty="0">
                <a:ea typeface="+mn-lt"/>
                <a:cs typeface="+mn-lt"/>
              </a:rPr>
            </a:br>
            <a:endParaRPr lang="en-US">
              <a:ea typeface="+mn-lt"/>
              <a:cs typeface="+mn-lt"/>
            </a:endParaRPr>
          </a:p>
          <a:p>
            <a:pPr>
              <a:buFont typeface="Arial"/>
              <a:buChar char="•"/>
            </a:pPr>
            <a:r>
              <a:rPr lang="en-US" dirty="0">
                <a:ea typeface="+mn-lt"/>
                <a:cs typeface="+mn-lt"/>
              </a:rPr>
              <a:t>If unexplained factors are </a:t>
            </a:r>
            <a:r>
              <a:rPr lang="en-US" dirty="0" err="1">
                <a:ea typeface="+mn-lt"/>
                <a:cs typeface="+mn-lt"/>
              </a:rPr>
              <a:t>i.i.d</a:t>
            </a:r>
            <a:r>
              <a:rPr lang="en-US" dirty="0">
                <a:ea typeface="+mn-lt"/>
                <a:cs typeface="+mn-lt"/>
              </a:rPr>
              <a:t> and </a:t>
            </a:r>
            <a:br>
              <a:rPr lang="en-US" dirty="0">
                <a:ea typeface="+mn-lt"/>
                <a:cs typeface="+mn-lt"/>
              </a:rPr>
            </a:br>
            <a:r>
              <a:rPr lang="en-US" dirty="0">
                <a:ea typeface="+mn-lt"/>
                <a:cs typeface="+mn-lt"/>
              </a:rPr>
              <a:t>have finite variance, </a:t>
            </a:r>
            <a:br>
              <a:rPr lang="en-US" dirty="0">
                <a:ea typeface="+mn-lt"/>
                <a:cs typeface="+mn-lt"/>
              </a:rPr>
            </a:br>
            <a:r>
              <a:rPr lang="en-US" dirty="0">
                <a:ea typeface="+mn-lt"/>
                <a:cs typeface="+mn-lt"/>
              </a:rPr>
              <a:t>by CLT, better to model       </a:t>
            </a:r>
            <a:br>
              <a:rPr lang="en-US" dirty="0">
                <a:ea typeface="+mn-lt"/>
                <a:cs typeface="+mn-lt"/>
              </a:rPr>
            </a:br>
            <a:r>
              <a:rPr lang="en-US" dirty="0">
                <a:ea typeface="+mn-lt"/>
                <a:cs typeface="+mn-lt"/>
              </a:rPr>
              <a:t>as standard normal error</a:t>
            </a:r>
          </a:p>
        </p:txBody>
      </p:sp>
      <p:pic>
        <p:nvPicPr>
          <p:cNvPr id="18" name="Picture 17">
            <a:extLst>
              <a:ext uri="{FF2B5EF4-FFF2-40B4-BE49-F238E27FC236}">
                <a16:creationId xmlns:a16="http://schemas.microsoft.com/office/drawing/2014/main" id="{A63E9C03-0815-83B3-1856-EFF18CABA384}"/>
              </a:ext>
            </a:extLst>
          </p:cNvPr>
          <p:cNvPicPr>
            <a:picLocks noChangeAspect="1"/>
          </p:cNvPicPr>
          <p:nvPr/>
        </p:nvPicPr>
        <p:blipFill>
          <a:blip r:embed="rId3"/>
          <a:stretch>
            <a:fillRect/>
          </a:stretch>
        </p:blipFill>
        <p:spPr>
          <a:xfrm>
            <a:off x="840358" y="2415575"/>
            <a:ext cx="313787" cy="365905"/>
          </a:xfrm>
          <a:prstGeom prst="rect">
            <a:avLst/>
          </a:prstGeom>
        </p:spPr>
      </p:pic>
      <p:pic>
        <p:nvPicPr>
          <p:cNvPr id="19" name="Picture 18">
            <a:extLst>
              <a:ext uri="{FF2B5EF4-FFF2-40B4-BE49-F238E27FC236}">
                <a16:creationId xmlns:a16="http://schemas.microsoft.com/office/drawing/2014/main" id="{DE98B3E9-02D6-93F4-0804-223B0B42DDC9}"/>
              </a:ext>
            </a:extLst>
          </p:cNvPr>
          <p:cNvPicPr>
            <a:picLocks noChangeAspect="1"/>
          </p:cNvPicPr>
          <p:nvPr/>
        </p:nvPicPr>
        <p:blipFill>
          <a:blip r:embed="rId3"/>
          <a:stretch>
            <a:fillRect/>
          </a:stretch>
        </p:blipFill>
        <p:spPr>
          <a:xfrm>
            <a:off x="3534706" y="4355023"/>
            <a:ext cx="313787" cy="365905"/>
          </a:xfrm>
          <a:prstGeom prst="rect">
            <a:avLst/>
          </a:prstGeom>
        </p:spPr>
      </p:pic>
    </p:spTree>
    <p:extLst>
      <p:ext uri="{BB962C8B-B14F-4D97-AF65-F5344CB8AC3E}">
        <p14:creationId xmlns:p14="http://schemas.microsoft.com/office/powerpoint/2010/main" val="223398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Likelihood and Objective Functions</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813115" y="1140713"/>
            <a:ext cx="10737379" cy="4808047"/>
          </a:xfrm>
        </p:spPr>
        <p:txBody>
          <a:bodyPr vert="horz" lIns="91440" tIns="45720" rIns="91440" bIns="45720" rtlCol="0" anchor="t">
            <a:normAutofit lnSpcReduction="10000"/>
          </a:bodyPr>
          <a:lstStyle/>
          <a:p>
            <a:r>
              <a:rPr lang="en-US" dirty="0"/>
              <a:t>The negative log likelihood is:</a:t>
            </a:r>
          </a:p>
          <a:p>
            <a:endParaRPr lang="en-US" dirty="0"/>
          </a:p>
          <a:p>
            <a:r>
              <a:rPr lang="en-US" dirty="0"/>
              <a:t>Since our predicted class is imbalanced, we added a weight  </a:t>
            </a:r>
            <a:br>
              <a:rPr lang="en-US" dirty="0"/>
            </a:br>
            <a:r>
              <a:rPr lang="en-US" dirty="0"/>
              <a:t>to balance the contribution of each class to the loss</a:t>
            </a:r>
          </a:p>
          <a:p>
            <a:r>
              <a:rPr lang="en-US" dirty="0"/>
              <a:t>Also adding L1/L2 regularization terms, </a:t>
            </a:r>
            <a:br>
              <a:rPr lang="en-US" dirty="0"/>
            </a:br>
            <a:r>
              <a:rPr lang="en-US" dirty="0"/>
              <a:t>the objective to minimize is:</a:t>
            </a:r>
          </a:p>
          <a:p>
            <a:endParaRPr lang="en-US" dirty="0"/>
          </a:p>
          <a:p>
            <a:endParaRPr lang="en-US" dirty="0"/>
          </a:p>
          <a:p>
            <a:endParaRPr lang="en-US" dirty="0"/>
          </a:p>
          <a:p>
            <a:endParaRPr lang="en-US" dirty="0"/>
          </a:p>
          <a:p>
            <a:r>
              <a:rPr lang="en-US" dirty="0"/>
              <a:t>Optimizer: SLSQP</a:t>
            </a:r>
          </a:p>
          <a:p>
            <a:endParaRPr lang="en-US" dirty="0"/>
          </a:p>
        </p:txBody>
      </p:sp>
      <p:pic>
        <p:nvPicPr>
          <p:cNvPr id="4" name="Picture 3" descr="A black text with a white background&#10;&#10;Description automatically generated">
            <a:extLst>
              <a:ext uri="{FF2B5EF4-FFF2-40B4-BE49-F238E27FC236}">
                <a16:creationId xmlns:a16="http://schemas.microsoft.com/office/drawing/2014/main" id="{68C448C4-B51A-8375-81BF-471EEE25527B}"/>
              </a:ext>
            </a:extLst>
          </p:cNvPr>
          <p:cNvPicPr>
            <a:picLocks noChangeAspect="1"/>
          </p:cNvPicPr>
          <p:nvPr/>
        </p:nvPicPr>
        <p:blipFill>
          <a:blip r:embed="rId2"/>
          <a:stretch>
            <a:fillRect/>
          </a:stretch>
        </p:blipFill>
        <p:spPr>
          <a:xfrm>
            <a:off x="7806064" y="2145591"/>
            <a:ext cx="1251626" cy="373705"/>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1398BD1-A1D3-824B-70F6-662B2D982199}"/>
              </a:ext>
            </a:extLst>
          </p:cNvPr>
          <p:cNvPicPr>
            <a:picLocks noChangeAspect="1"/>
          </p:cNvPicPr>
          <p:nvPr/>
        </p:nvPicPr>
        <p:blipFill>
          <a:blip r:embed="rId3"/>
          <a:stretch>
            <a:fillRect/>
          </a:stretch>
        </p:blipFill>
        <p:spPr>
          <a:xfrm>
            <a:off x="1236223" y="1625185"/>
            <a:ext cx="8155022" cy="496922"/>
          </a:xfrm>
          <a:prstGeom prst="rect">
            <a:avLst/>
          </a:prstGeom>
        </p:spPr>
      </p:pic>
      <p:pic>
        <p:nvPicPr>
          <p:cNvPr id="3" name="Picture 2" descr="A close-up of a math equation&#10;&#10;Description automatically generated">
            <a:extLst>
              <a:ext uri="{FF2B5EF4-FFF2-40B4-BE49-F238E27FC236}">
                <a16:creationId xmlns:a16="http://schemas.microsoft.com/office/drawing/2014/main" id="{F5267838-43CB-452B-32AF-CAC6E2A1A4E8}"/>
              </a:ext>
            </a:extLst>
          </p:cNvPr>
          <p:cNvPicPr>
            <a:picLocks noChangeAspect="1"/>
          </p:cNvPicPr>
          <p:nvPr/>
        </p:nvPicPr>
        <p:blipFill>
          <a:blip r:embed="rId4"/>
          <a:stretch>
            <a:fillRect/>
          </a:stretch>
        </p:blipFill>
        <p:spPr>
          <a:xfrm>
            <a:off x="1236223" y="3622768"/>
            <a:ext cx="5377774" cy="1798388"/>
          </a:xfrm>
          <a:prstGeom prst="rect">
            <a:avLst/>
          </a:prstGeom>
        </p:spPr>
      </p:pic>
      <p:pic>
        <p:nvPicPr>
          <p:cNvPr id="6" name="Picture 5" descr="A graph showing a number of classes&#10;&#10;Description automatically generated">
            <a:extLst>
              <a:ext uri="{FF2B5EF4-FFF2-40B4-BE49-F238E27FC236}">
                <a16:creationId xmlns:a16="http://schemas.microsoft.com/office/drawing/2014/main" id="{CC46F357-99FF-50F5-890E-7DA6DC584B46}"/>
              </a:ext>
            </a:extLst>
          </p:cNvPr>
          <p:cNvPicPr>
            <a:picLocks noChangeAspect="1"/>
          </p:cNvPicPr>
          <p:nvPr/>
        </p:nvPicPr>
        <p:blipFill>
          <a:blip r:embed="rId5"/>
          <a:stretch>
            <a:fillRect/>
          </a:stretch>
        </p:blipFill>
        <p:spPr>
          <a:xfrm>
            <a:off x="7150566" y="3038213"/>
            <a:ext cx="4860073" cy="3209279"/>
          </a:xfrm>
          <a:prstGeom prst="rect">
            <a:avLst/>
          </a:prstGeom>
        </p:spPr>
      </p:pic>
      <p:sp>
        <p:nvSpPr>
          <p:cNvPr id="5" name="TextBox 4">
            <a:extLst>
              <a:ext uri="{FF2B5EF4-FFF2-40B4-BE49-F238E27FC236}">
                <a16:creationId xmlns:a16="http://schemas.microsoft.com/office/drawing/2014/main" id="{40697B09-FD10-90BA-92A8-DEE9BB6B3B97}"/>
              </a:ext>
            </a:extLst>
          </p:cNvPr>
          <p:cNvSpPr txBox="1"/>
          <p:nvPr/>
        </p:nvSpPr>
        <p:spPr>
          <a:xfrm>
            <a:off x="8197025" y="2865286"/>
            <a:ext cx="1090737" cy="369332"/>
          </a:xfrm>
          <a:prstGeom prst="rect">
            <a:avLst/>
          </a:prstGeom>
          <a:noFill/>
        </p:spPr>
        <p:txBody>
          <a:bodyPr wrap="square" rtlCol="0">
            <a:spAutoFit/>
          </a:bodyPr>
          <a:lstStyle/>
          <a:p>
            <a:r>
              <a:rPr lang="en-HK" b="1" dirty="0">
                <a:solidFill>
                  <a:srgbClr val="FF0000"/>
                </a:solidFill>
              </a:rPr>
              <a:t>~75%</a:t>
            </a:r>
          </a:p>
        </p:txBody>
      </p:sp>
      <p:sp>
        <p:nvSpPr>
          <p:cNvPr id="8" name="TextBox 7">
            <a:extLst>
              <a:ext uri="{FF2B5EF4-FFF2-40B4-BE49-F238E27FC236}">
                <a16:creationId xmlns:a16="http://schemas.microsoft.com/office/drawing/2014/main" id="{6BA082C5-7DA9-0324-81D5-1A61A9A68479}"/>
              </a:ext>
            </a:extLst>
          </p:cNvPr>
          <p:cNvSpPr txBox="1"/>
          <p:nvPr/>
        </p:nvSpPr>
        <p:spPr>
          <a:xfrm>
            <a:off x="10459757" y="4694044"/>
            <a:ext cx="1090737" cy="369332"/>
          </a:xfrm>
          <a:prstGeom prst="rect">
            <a:avLst/>
          </a:prstGeom>
          <a:noFill/>
        </p:spPr>
        <p:txBody>
          <a:bodyPr wrap="square" rtlCol="0">
            <a:spAutoFit/>
          </a:bodyPr>
          <a:lstStyle/>
          <a:p>
            <a:r>
              <a:rPr lang="en-HK" b="1" dirty="0">
                <a:solidFill>
                  <a:srgbClr val="FF0000"/>
                </a:solidFill>
              </a:rPr>
              <a:t>~25%</a:t>
            </a:r>
          </a:p>
        </p:txBody>
      </p:sp>
    </p:spTree>
    <p:extLst>
      <p:ext uri="{BB962C8B-B14F-4D97-AF65-F5344CB8AC3E}">
        <p14:creationId xmlns:p14="http://schemas.microsoft.com/office/powerpoint/2010/main" val="194326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dirty="0"/>
              <a:t>Hyperparameter Search</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726850" y="1341996"/>
            <a:ext cx="4634192" cy="983669"/>
          </a:xfrm>
        </p:spPr>
        <p:txBody>
          <a:bodyPr vert="horz" lIns="91440" tIns="45720" rIns="91440" bIns="45720" rtlCol="0" anchor="t">
            <a:normAutofit/>
          </a:bodyPr>
          <a:lstStyle/>
          <a:p>
            <a:r>
              <a:rPr lang="en-US" dirty="0"/>
              <a:t>Initial guess: w = 0.75</a:t>
            </a:r>
          </a:p>
          <a:p>
            <a:r>
              <a:rPr lang="en-US" dirty="0" err="1"/>
              <a:t>Cinfirmed</a:t>
            </a:r>
            <a:r>
              <a:rPr lang="en-US" dirty="0"/>
              <a:t> by </a:t>
            </a:r>
            <a:r>
              <a:rPr lang="en-US" dirty="0" err="1"/>
              <a:t>GridSearchCV</a:t>
            </a:r>
          </a:p>
        </p:txBody>
      </p:sp>
      <p:pic>
        <p:nvPicPr>
          <p:cNvPr id="5" name="Picture 4" descr="A screenshot of a computer program&#10;&#10;Description automatically generated">
            <a:extLst>
              <a:ext uri="{FF2B5EF4-FFF2-40B4-BE49-F238E27FC236}">
                <a16:creationId xmlns:a16="http://schemas.microsoft.com/office/drawing/2014/main" id="{3A6E8525-8948-A594-B9EF-CA693EC69A06}"/>
              </a:ext>
            </a:extLst>
          </p:cNvPr>
          <p:cNvPicPr>
            <a:picLocks noChangeAspect="1"/>
          </p:cNvPicPr>
          <p:nvPr/>
        </p:nvPicPr>
        <p:blipFill>
          <a:blip r:embed="rId2"/>
          <a:stretch>
            <a:fillRect/>
          </a:stretch>
        </p:blipFill>
        <p:spPr>
          <a:xfrm>
            <a:off x="288215" y="2372266"/>
            <a:ext cx="2902894" cy="356558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4DFED95-8BEB-78DB-D68A-5CD2DE19540D}"/>
              </a:ext>
            </a:extLst>
          </p:cNvPr>
          <p:cNvPicPr>
            <a:picLocks noChangeAspect="1"/>
          </p:cNvPicPr>
          <p:nvPr/>
        </p:nvPicPr>
        <p:blipFill>
          <a:blip r:embed="rId3"/>
          <a:stretch>
            <a:fillRect/>
          </a:stretch>
        </p:blipFill>
        <p:spPr>
          <a:xfrm>
            <a:off x="3274848" y="2329132"/>
            <a:ext cx="2953742" cy="3587155"/>
          </a:xfrm>
          <a:prstGeom prst="rect">
            <a:avLst/>
          </a:prstGeom>
        </p:spPr>
      </p:pic>
      <p:graphicFrame>
        <p:nvGraphicFramePr>
          <p:cNvPr id="10" name="Table 9">
            <a:extLst>
              <a:ext uri="{FF2B5EF4-FFF2-40B4-BE49-F238E27FC236}">
                <a16:creationId xmlns:a16="http://schemas.microsoft.com/office/drawing/2014/main" id="{F615CEE2-272F-940C-70E2-B75F40849A14}"/>
              </a:ext>
            </a:extLst>
          </p:cNvPr>
          <p:cNvGraphicFramePr>
            <a:graphicFrameLocks noGrp="1"/>
          </p:cNvGraphicFramePr>
          <p:nvPr>
            <p:extLst>
              <p:ext uri="{D42A27DB-BD31-4B8C-83A1-F6EECF244321}">
                <p14:modId xmlns:p14="http://schemas.microsoft.com/office/powerpoint/2010/main" val="790026429"/>
              </p:ext>
            </p:extLst>
          </p:nvPr>
        </p:nvGraphicFramePr>
        <p:xfrm>
          <a:off x="6635151" y="3429000"/>
          <a:ext cx="4718055" cy="2385323"/>
        </p:xfrm>
        <a:graphic>
          <a:graphicData uri="http://schemas.openxmlformats.org/drawingml/2006/table">
            <a:tbl>
              <a:tblPr firstRow="1" bandRow="1">
                <a:tableStyleId>{073A0DAA-6AF3-43AB-8588-CEC1D06C72B9}</a:tableStyleId>
              </a:tblPr>
              <a:tblGrid>
                <a:gridCol w="1572685">
                  <a:extLst>
                    <a:ext uri="{9D8B030D-6E8A-4147-A177-3AD203B41FA5}">
                      <a16:colId xmlns:a16="http://schemas.microsoft.com/office/drawing/2014/main" val="2883129446"/>
                    </a:ext>
                  </a:extLst>
                </a:gridCol>
                <a:gridCol w="1572685">
                  <a:extLst>
                    <a:ext uri="{9D8B030D-6E8A-4147-A177-3AD203B41FA5}">
                      <a16:colId xmlns:a16="http://schemas.microsoft.com/office/drawing/2014/main" val="2372979707"/>
                    </a:ext>
                  </a:extLst>
                </a:gridCol>
                <a:gridCol w="1572685">
                  <a:extLst>
                    <a:ext uri="{9D8B030D-6E8A-4147-A177-3AD203B41FA5}">
                      <a16:colId xmlns:a16="http://schemas.microsoft.com/office/drawing/2014/main" val="3856621983"/>
                    </a:ext>
                  </a:extLst>
                </a:gridCol>
              </a:tblGrid>
              <a:tr h="359433">
                <a:tc>
                  <a:txBody>
                    <a:bodyPr/>
                    <a:lstStyle/>
                    <a:p>
                      <a:pPr lvl="0">
                        <a:buNone/>
                      </a:pPr>
                      <a:endParaRPr lang="en-US" dirty="0"/>
                    </a:p>
                  </a:txBody>
                  <a:tcPr/>
                </a:tc>
                <a:tc>
                  <a:txBody>
                    <a:bodyPr/>
                    <a:lstStyle/>
                    <a:p>
                      <a:r>
                        <a:rPr lang="en-US" dirty="0"/>
                        <a:t>Probit</a:t>
                      </a:r>
                    </a:p>
                  </a:txBody>
                  <a:tcPr/>
                </a:tc>
                <a:tc>
                  <a:txBody>
                    <a:bodyPr/>
                    <a:lstStyle/>
                    <a:p>
                      <a:r>
                        <a:rPr lang="en-US" dirty="0"/>
                        <a:t>Logistic</a:t>
                      </a:r>
                    </a:p>
                  </a:txBody>
                  <a:tcPr/>
                </a:tc>
                <a:extLst>
                  <a:ext uri="{0D108BD9-81ED-4DB2-BD59-A6C34878D82A}">
                    <a16:rowId xmlns:a16="http://schemas.microsoft.com/office/drawing/2014/main" val="3075509855"/>
                  </a:ext>
                </a:extLst>
              </a:tr>
              <a:tr h="552582">
                <a:tc>
                  <a:txBody>
                    <a:bodyPr/>
                    <a:lstStyle/>
                    <a:p>
                      <a:pPr lvl="0" algn="ctr">
                        <a:buNone/>
                      </a:pPr>
                      <a:r>
                        <a:rPr lang="en-US" sz="1800" b="1" dirty="0" err="1"/>
                        <a:t>n_neighbors</a:t>
                      </a:r>
                      <a:br>
                        <a:rPr lang="en-US" sz="1800" b="1" dirty="0"/>
                      </a:br>
                      <a:r>
                        <a:rPr lang="en-US" sz="1800" b="1" dirty="0"/>
                        <a:t>(for KNN imputer)</a:t>
                      </a:r>
                      <a:endParaRPr lang="en-US" sz="1800" b="1" dirty="0" err="1"/>
                    </a:p>
                  </a:txBody>
                  <a:tcPr/>
                </a:tc>
                <a:tc>
                  <a:txBody>
                    <a:bodyPr/>
                    <a:lstStyle/>
                    <a:p>
                      <a:r>
                        <a:rPr lang="en-US" b="1" dirty="0"/>
                        <a:t>11</a:t>
                      </a:r>
                    </a:p>
                  </a:txBody>
                  <a:tcPr/>
                </a:tc>
                <a:tc>
                  <a:txBody>
                    <a:bodyPr/>
                    <a:lstStyle/>
                    <a:p>
                      <a:r>
                        <a:rPr lang="en-US" b="1" dirty="0"/>
                        <a:t>14</a:t>
                      </a:r>
                    </a:p>
                  </a:txBody>
                  <a:tcPr/>
                </a:tc>
                <a:extLst>
                  <a:ext uri="{0D108BD9-81ED-4DB2-BD59-A6C34878D82A}">
                    <a16:rowId xmlns:a16="http://schemas.microsoft.com/office/drawing/2014/main" val="3287641489"/>
                  </a:ext>
                </a:extLst>
              </a:tr>
              <a:tr h="552581">
                <a:tc>
                  <a:txBody>
                    <a:bodyPr/>
                    <a:lstStyle/>
                    <a:p>
                      <a:pPr lvl="0" algn="ctr">
                        <a:buNone/>
                      </a:pPr>
                      <a:r>
                        <a:rPr lang="en-US" sz="1800" b="1" dirty="0"/>
                        <a:t>l1</a:t>
                      </a:r>
                    </a:p>
                  </a:txBody>
                  <a:tcPr/>
                </a:tc>
                <a:tc>
                  <a:txBody>
                    <a:bodyPr/>
                    <a:lstStyle/>
                    <a:p>
                      <a:pPr lvl="0">
                        <a:buNone/>
                      </a:pPr>
                      <a:r>
                        <a:rPr lang="en-US" sz="1800" b="1" i="0" u="none" strike="noStrike" noProof="0" dirty="0">
                          <a:latin typeface="Grandview Display"/>
                        </a:rPr>
                        <a:t>0.00617</a:t>
                      </a:r>
                      <a:endParaRPr lang="en-US" b="1" dirty="0"/>
                    </a:p>
                  </a:txBody>
                  <a:tcPr/>
                </a:tc>
                <a:tc>
                  <a:txBody>
                    <a:bodyPr/>
                    <a:lstStyle/>
                    <a:p>
                      <a:pPr lvl="0">
                        <a:buNone/>
                      </a:pPr>
                      <a:r>
                        <a:rPr lang="en-US" sz="1800" b="1" i="0" u="none" strike="noStrike" noProof="0" dirty="0">
                          <a:latin typeface="Grandview Display"/>
                        </a:rPr>
                        <a:t>0.00274</a:t>
                      </a:r>
                      <a:endParaRPr lang="en-US" b="1" dirty="0"/>
                    </a:p>
                  </a:txBody>
                  <a:tcPr/>
                </a:tc>
                <a:extLst>
                  <a:ext uri="{0D108BD9-81ED-4DB2-BD59-A6C34878D82A}">
                    <a16:rowId xmlns:a16="http://schemas.microsoft.com/office/drawing/2014/main" val="260885997"/>
                  </a:ext>
                </a:extLst>
              </a:tr>
              <a:tr h="552582">
                <a:tc>
                  <a:txBody>
                    <a:bodyPr/>
                    <a:lstStyle/>
                    <a:p>
                      <a:pPr lvl="0" algn="ctr">
                        <a:buNone/>
                      </a:pPr>
                      <a:r>
                        <a:rPr lang="en-US" sz="1800" b="1" i="0" u="none" strike="noStrike" noProof="0" dirty="0">
                          <a:solidFill>
                            <a:srgbClr val="000000"/>
                          </a:solidFill>
                          <a:latin typeface="Grandview Display"/>
                        </a:rPr>
                        <a:t>l2</a:t>
                      </a:r>
                      <a:endParaRPr lang="en-US" sz="1800" b="1" dirty="0"/>
                    </a:p>
                  </a:txBody>
                  <a:tcPr/>
                </a:tc>
                <a:tc>
                  <a:txBody>
                    <a:bodyPr/>
                    <a:lstStyle/>
                    <a:p>
                      <a:pPr lvl="0">
                        <a:buNone/>
                      </a:pPr>
                      <a:r>
                        <a:rPr lang="en-US" sz="1800" b="1" i="0" u="none" strike="noStrike" noProof="0" dirty="0">
                          <a:latin typeface="Grandview Display"/>
                        </a:rPr>
                        <a:t>0.04057</a:t>
                      </a:r>
                      <a:endParaRPr lang="en-US" b="1" dirty="0"/>
                    </a:p>
                  </a:txBody>
                  <a:tcPr/>
                </a:tc>
                <a:tc>
                  <a:txBody>
                    <a:bodyPr/>
                    <a:lstStyle/>
                    <a:p>
                      <a:pPr lvl="0">
                        <a:buNone/>
                      </a:pPr>
                      <a:r>
                        <a:rPr lang="en-US" sz="1800" b="1" i="0" u="none" strike="noStrike" noProof="0" dirty="0">
                          <a:latin typeface="Grandview Display"/>
                        </a:rPr>
                        <a:t>0.00904</a:t>
                      </a:r>
                      <a:endParaRPr lang="en-US" b="1" dirty="0"/>
                    </a:p>
                  </a:txBody>
                  <a:tcPr/>
                </a:tc>
                <a:extLst>
                  <a:ext uri="{0D108BD9-81ED-4DB2-BD59-A6C34878D82A}">
                    <a16:rowId xmlns:a16="http://schemas.microsoft.com/office/drawing/2014/main" val="2890348354"/>
                  </a:ext>
                </a:extLst>
              </a:tr>
            </a:tbl>
          </a:graphicData>
        </a:graphic>
      </p:graphicFrame>
      <p:sp>
        <p:nvSpPr>
          <p:cNvPr id="13" name="Content Placeholder 8">
            <a:extLst>
              <a:ext uri="{FF2B5EF4-FFF2-40B4-BE49-F238E27FC236}">
                <a16:creationId xmlns:a16="http://schemas.microsoft.com/office/drawing/2014/main" id="{467F7EDE-9470-D3B5-1615-A2A0812D4263}"/>
              </a:ext>
            </a:extLst>
          </p:cNvPr>
          <p:cNvSpPr txBox="1">
            <a:spLocks/>
          </p:cNvSpPr>
          <p:nvPr/>
        </p:nvSpPr>
        <p:spPr>
          <a:xfrm>
            <a:off x="6321082" y="1099020"/>
            <a:ext cx="5877831" cy="234951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Neighbor, l1, and l2 are searched by Bayesian Optimization (more details next section)</a:t>
            </a:r>
          </a:p>
          <a:p>
            <a:r>
              <a:rPr lang="en-US" dirty="0"/>
              <a:t>l1 and l2 close to 0 for both Probit and Logistic model</a:t>
            </a:r>
          </a:p>
          <a:p>
            <a:r>
              <a:rPr lang="en-US" dirty="0"/>
              <a:t>Linear model: don't expect overfitting</a:t>
            </a:r>
          </a:p>
        </p:txBody>
      </p:sp>
    </p:spTree>
    <p:extLst>
      <p:ext uri="{BB962C8B-B14F-4D97-AF65-F5344CB8AC3E}">
        <p14:creationId xmlns:p14="http://schemas.microsoft.com/office/powerpoint/2010/main" val="391361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640080" y="1371600"/>
            <a:ext cx="5737859" cy="1097280"/>
          </a:xfrm>
        </p:spPr>
        <p:txBody>
          <a:bodyPr>
            <a:normAutofit/>
          </a:bodyPr>
          <a:lstStyle/>
          <a:p>
            <a:r>
              <a:rPr lang="en-US"/>
              <a:t>Result and Comparison</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640080" y="2633236"/>
            <a:ext cx="5737860" cy="3666980"/>
          </a:xfrm>
        </p:spPr>
        <p:txBody>
          <a:bodyPr vert="horz" lIns="91440" tIns="45720" rIns="91440" bIns="45720" rtlCol="0">
            <a:normAutofit/>
          </a:bodyPr>
          <a:lstStyle/>
          <a:p>
            <a:r>
              <a:rPr lang="en-US"/>
              <a:t>Imbalanced class:  Ignore accuracy, not informative</a:t>
            </a:r>
          </a:p>
          <a:p>
            <a:r>
              <a:rPr lang="en-US"/>
              <a:t>Probit Model: Higher F1 score, higher recall</a:t>
            </a:r>
          </a:p>
          <a:p>
            <a:r>
              <a:rPr lang="en-US"/>
              <a:t>Logistic Model: Higher AUC, Higher precision</a:t>
            </a:r>
          </a:p>
          <a:p>
            <a:r>
              <a:rPr lang="en-US"/>
              <a:t>Prediction threshold set to 0.5</a:t>
            </a:r>
          </a:p>
          <a:p>
            <a:endParaRPr lang="en-US"/>
          </a:p>
          <a:p>
            <a:endParaRPr lang="en-US"/>
          </a:p>
        </p:txBody>
      </p:sp>
      <p:cxnSp>
        <p:nvCxnSpPr>
          <p:cNvPr id="16" name="Straight Connector 1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0EE1504E-4544-369A-B1AC-C8029DA93EA3}"/>
              </a:ext>
            </a:extLst>
          </p:cNvPr>
          <p:cNvGraphicFramePr>
            <a:graphicFrameLocks noGrp="1"/>
          </p:cNvGraphicFramePr>
          <p:nvPr>
            <p:extLst>
              <p:ext uri="{D42A27DB-BD31-4B8C-83A1-F6EECF244321}">
                <p14:modId xmlns:p14="http://schemas.microsoft.com/office/powerpoint/2010/main" val="3519048990"/>
              </p:ext>
            </p:extLst>
          </p:nvPr>
        </p:nvGraphicFramePr>
        <p:xfrm>
          <a:off x="6491377" y="1516811"/>
          <a:ext cx="5224119" cy="4175406"/>
        </p:xfrm>
        <a:graphic>
          <a:graphicData uri="http://schemas.openxmlformats.org/drawingml/2006/table">
            <a:tbl>
              <a:tblPr firstRow="1" bandRow="1">
                <a:tableStyleId>{073A0DAA-6AF3-43AB-8588-CEC1D06C72B9}</a:tableStyleId>
              </a:tblPr>
              <a:tblGrid>
                <a:gridCol w="1556203">
                  <a:extLst>
                    <a:ext uri="{9D8B030D-6E8A-4147-A177-3AD203B41FA5}">
                      <a16:colId xmlns:a16="http://schemas.microsoft.com/office/drawing/2014/main" val="1621013650"/>
                    </a:ext>
                  </a:extLst>
                </a:gridCol>
                <a:gridCol w="1961627">
                  <a:extLst>
                    <a:ext uri="{9D8B030D-6E8A-4147-A177-3AD203B41FA5}">
                      <a16:colId xmlns:a16="http://schemas.microsoft.com/office/drawing/2014/main" val="2318809213"/>
                    </a:ext>
                  </a:extLst>
                </a:gridCol>
                <a:gridCol w="1706289">
                  <a:extLst>
                    <a:ext uri="{9D8B030D-6E8A-4147-A177-3AD203B41FA5}">
                      <a16:colId xmlns:a16="http://schemas.microsoft.com/office/drawing/2014/main" val="4159835019"/>
                    </a:ext>
                  </a:extLst>
                </a:gridCol>
              </a:tblGrid>
              <a:tr h="695901">
                <a:tc>
                  <a:txBody>
                    <a:bodyPr/>
                    <a:lstStyle/>
                    <a:p>
                      <a:endParaRPr lang="en-US" sz="1900"/>
                    </a:p>
                  </a:txBody>
                  <a:tcPr marL="94041" marR="94041" marT="47020" marB="47020"/>
                </a:tc>
                <a:tc>
                  <a:txBody>
                    <a:bodyPr/>
                    <a:lstStyle/>
                    <a:p>
                      <a:r>
                        <a:rPr lang="en-US" sz="1900" dirty="0"/>
                        <a:t>Probit Model</a:t>
                      </a:r>
                    </a:p>
                  </a:txBody>
                  <a:tcPr marL="94041" marR="94041" marT="47020" marB="47020"/>
                </a:tc>
                <a:tc>
                  <a:txBody>
                    <a:bodyPr/>
                    <a:lstStyle/>
                    <a:p>
                      <a:r>
                        <a:rPr lang="en-US" sz="1900" dirty="0"/>
                        <a:t>Logistic Model</a:t>
                      </a:r>
                    </a:p>
                  </a:txBody>
                  <a:tcPr marL="94041" marR="94041" marT="47020" marB="47020"/>
                </a:tc>
                <a:extLst>
                  <a:ext uri="{0D108BD9-81ED-4DB2-BD59-A6C34878D82A}">
                    <a16:rowId xmlns:a16="http://schemas.microsoft.com/office/drawing/2014/main" val="697263954"/>
                  </a:ext>
                </a:extLst>
              </a:tr>
              <a:tr h="695901">
                <a:tc>
                  <a:txBody>
                    <a:bodyPr/>
                    <a:lstStyle/>
                    <a:p>
                      <a:r>
                        <a:rPr lang="en-US" sz="1900" dirty="0"/>
                        <a:t>F1 score </a:t>
                      </a:r>
                    </a:p>
                  </a:txBody>
                  <a:tcPr marL="94041" marR="94041" marT="47020" marB="47020"/>
                </a:tc>
                <a:tc>
                  <a:txBody>
                    <a:bodyPr/>
                    <a:lstStyle/>
                    <a:p>
                      <a:pPr lvl="0">
                        <a:buNone/>
                      </a:pPr>
                      <a:r>
                        <a:rPr lang="en-US" sz="1900" b="1" i="0" u="none" strike="noStrike" noProof="0" dirty="0">
                          <a:latin typeface="Aptos"/>
                        </a:rPr>
                        <a:t>0.47780 ± 0.01337</a:t>
                      </a:r>
                      <a:r>
                        <a:rPr lang="en-US" sz="1900" b="0" i="0" u="none" strike="noStrike" noProof="0" dirty="0">
                          <a:latin typeface="Aptos"/>
                        </a:rPr>
                        <a:t> </a:t>
                      </a:r>
                    </a:p>
                  </a:txBody>
                  <a:tcPr marL="94041" marR="94041" marT="47020" marB="47020"/>
                </a:tc>
                <a:tc>
                  <a:txBody>
                    <a:bodyPr/>
                    <a:lstStyle/>
                    <a:p>
                      <a:pPr lvl="0">
                        <a:buNone/>
                      </a:pPr>
                      <a:r>
                        <a:rPr lang="en-US" sz="1900" b="0" i="0" u="none" strike="noStrike" noProof="0" dirty="0">
                          <a:solidFill>
                            <a:srgbClr val="000000"/>
                          </a:solidFill>
                          <a:latin typeface="Aptos"/>
                        </a:rPr>
                        <a:t>0.47644 ± 0.01573 </a:t>
                      </a:r>
                      <a:endParaRPr lang="en-US" sz="1900" dirty="0"/>
                    </a:p>
                  </a:txBody>
                  <a:tcPr marL="94041" marR="94041" marT="47020" marB="47020"/>
                </a:tc>
                <a:extLst>
                  <a:ext uri="{0D108BD9-81ED-4DB2-BD59-A6C34878D82A}">
                    <a16:rowId xmlns:a16="http://schemas.microsoft.com/office/drawing/2014/main" val="3533035306"/>
                  </a:ext>
                </a:extLst>
              </a:tr>
              <a:tr h="695901">
                <a:tc>
                  <a:txBody>
                    <a:bodyPr/>
                    <a:lstStyle/>
                    <a:p>
                      <a:r>
                        <a:rPr lang="en-US" sz="1900" dirty="0"/>
                        <a:t>AUC</a:t>
                      </a:r>
                    </a:p>
                  </a:txBody>
                  <a:tcPr marL="94041" marR="94041" marT="47020" marB="47020"/>
                </a:tc>
                <a:tc>
                  <a:txBody>
                    <a:bodyPr/>
                    <a:lstStyle/>
                    <a:p>
                      <a:pPr lvl="0">
                        <a:buNone/>
                      </a:pPr>
                      <a:r>
                        <a:rPr lang="en-US" sz="1900" b="0" i="0" u="none" strike="noStrike" noProof="0" dirty="0">
                          <a:latin typeface="Aptos"/>
                        </a:rPr>
                        <a:t>0.68860 ± 0.02094 </a:t>
                      </a:r>
                      <a:endParaRPr lang="en-US" sz="1900" dirty="0"/>
                    </a:p>
                  </a:txBody>
                  <a:tcPr marL="94041" marR="94041" marT="47020" marB="47020"/>
                </a:tc>
                <a:tc>
                  <a:txBody>
                    <a:bodyPr/>
                    <a:lstStyle/>
                    <a:p>
                      <a:pPr lvl="0">
                        <a:buNone/>
                      </a:pPr>
                      <a:r>
                        <a:rPr lang="en-US" sz="1900" b="1" i="0" u="none" strike="noStrike" noProof="0" dirty="0">
                          <a:latin typeface="Aptos"/>
                        </a:rPr>
                        <a:t>0.69117 ± 0.01810 </a:t>
                      </a:r>
                      <a:endParaRPr lang="en-US" sz="1900" b="1" dirty="0"/>
                    </a:p>
                  </a:txBody>
                  <a:tcPr marL="94041" marR="94041" marT="47020" marB="47020"/>
                </a:tc>
                <a:extLst>
                  <a:ext uri="{0D108BD9-81ED-4DB2-BD59-A6C34878D82A}">
                    <a16:rowId xmlns:a16="http://schemas.microsoft.com/office/drawing/2014/main" val="3300060700"/>
                  </a:ext>
                </a:extLst>
              </a:tr>
              <a:tr h="695901">
                <a:tc>
                  <a:txBody>
                    <a:bodyPr/>
                    <a:lstStyle/>
                    <a:p>
                      <a:pPr lvl="0">
                        <a:buNone/>
                      </a:pPr>
                      <a:r>
                        <a:rPr lang="en-US" sz="1900" dirty="0"/>
                        <a:t>Precision</a:t>
                      </a:r>
                    </a:p>
                  </a:txBody>
                  <a:tcPr marL="94041" marR="94041" marT="47020" marB="47020"/>
                </a:tc>
                <a:tc>
                  <a:txBody>
                    <a:bodyPr/>
                    <a:lstStyle/>
                    <a:p>
                      <a:pPr lvl="0">
                        <a:buNone/>
                      </a:pPr>
                      <a:r>
                        <a:rPr lang="en-US" sz="1900" b="0" i="0" u="none" strike="noStrike" noProof="0" dirty="0">
                          <a:latin typeface="Aptos"/>
                        </a:rPr>
                        <a:t>0.37777 ± 0.01301 </a:t>
                      </a:r>
                      <a:endParaRPr lang="en-US" sz="1900" dirty="0"/>
                    </a:p>
                  </a:txBody>
                  <a:tcPr marL="94041" marR="94041" marT="47020" marB="47020"/>
                </a:tc>
                <a:tc>
                  <a:txBody>
                    <a:bodyPr/>
                    <a:lstStyle/>
                    <a:p>
                      <a:pPr lvl="0">
                        <a:buNone/>
                      </a:pPr>
                      <a:r>
                        <a:rPr lang="en-US" sz="1900" b="1" i="0" u="none" strike="noStrike" noProof="0" dirty="0">
                          <a:latin typeface="Aptos"/>
                        </a:rPr>
                        <a:t>0.38676 ± 0.01482 </a:t>
                      </a:r>
                      <a:endParaRPr lang="en-US" sz="1900" b="1" dirty="0"/>
                    </a:p>
                  </a:txBody>
                  <a:tcPr marL="94041" marR="94041" marT="47020" marB="47020"/>
                </a:tc>
                <a:extLst>
                  <a:ext uri="{0D108BD9-81ED-4DB2-BD59-A6C34878D82A}">
                    <a16:rowId xmlns:a16="http://schemas.microsoft.com/office/drawing/2014/main" val="2175287148"/>
                  </a:ext>
                </a:extLst>
              </a:tr>
              <a:tr h="695901">
                <a:tc>
                  <a:txBody>
                    <a:bodyPr/>
                    <a:lstStyle/>
                    <a:p>
                      <a:pPr lvl="0">
                        <a:buNone/>
                      </a:pPr>
                      <a:r>
                        <a:rPr lang="en-US" sz="1900" dirty="0"/>
                        <a:t>Recall</a:t>
                      </a:r>
                    </a:p>
                  </a:txBody>
                  <a:tcPr marL="94041" marR="94041" marT="47020" marB="47020"/>
                </a:tc>
                <a:tc>
                  <a:txBody>
                    <a:bodyPr/>
                    <a:lstStyle/>
                    <a:p>
                      <a:pPr lvl="0">
                        <a:buNone/>
                      </a:pPr>
                      <a:r>
                        <a:rPr lang="en-US" sz="1900" b="1" i="0" u="none" strike="noStrike" noProof="0" dirty="0">
                          <a:latin typeface="Aptos"/>
                        </a:rPr>
                        <a:t>0.65018 ± 0.01499 </a:t>
                      </a:r>
                      <a:endParaRPr lang="en-US" sz="1900" b="1" dirty="0"/>
                    </a:p>
                  </a:txBody>
                  <a:tcPr marL="94041" marR="94041" marT="47020" marB="47020"/>
                </a:tc>
                <a:tc>
                  <a:txBody>
                    <a:bodyPr/>
                    <a:lstStyle/>
                    <a:p>
                      <a:pPr lvl="0">
                        <a:buNone/>
                      </a:pPr>
                      <a:r>
                        <a:rPr lang="en-US" sz="1900" b="0" i="0" u="none" strike="noStrike" noProof="0" dirty="0">
                          <a:latin typeface="Aptos"/>
                        </a:rPr>
                        <a:t>0.628268 ± 0.02206 </a:t>
                      </a:r>
                      <a:endParaRPr lang="en-US" sz="1900" dirty="0"/>
                    </a:p>
                  </a:txBody>
                  <a:tcPr marL="94041" marR="94041" marT="47020" marB="47020"/>
                </a:tc>
                <a:extLst>
                  <a:ext uri="{0D108BD9-81ED-4DB2-BD59-A6C34878D82A}">
                    <a16:rowId xmlns:a16="http://schemas.microsoft.com/office/drawing/2014/main" val="693227544"/>
                  </a:ext>
                </a:extLst>
              </a:tr>
              <a:tr h="695901">
                <a:tc>
                  <a:txBody>
                    <a:bodyPr/>
                    <a:lstStyle/>
                    <a:p>
                      <a:pPr lvl="0">
                        <a:buNone/>
                      </a:pPr>
                      <a:r>
                        <a:rPr lang="en-US" sz="1900" dirty="0"/>
                        <a:t>Accuracy</a:t>
                      </a:r>
                    </a:p>
                  </a:txBody>
                  <a:tcPr marL="94041" marR="94041" marT="47020" marB="47020"/>
                </a:tc>
                <a:tc>
                  <a:txBody>
                    <a:bodyPr/>
                    <a:lstStyle/>
                    <a:p>
                      <a:pPr lvl="0">
                        <a:buNone/>
                      </a:pPr>
                      <a:r>
                        <a:rPr lang="en-US" sz="1900" b="0" i="0" u="none" strike="noStrike" noProof="0" dirty="0">
                          <a:latin typeface="Aptos"/>
                        </a:rPr>
                        <a:t>0.64370 ± 0.01357</a:t>
                      </a:r>
                      <a:endParaRPr lang="en-US" sz="1900" dirty="0"/>
                    </a:p>
                  </a:txBody>
                  <a:tcPr marL="94041" marR="94041" marT="47020" marB="47020"/>
                </a:tc>
                <a:tc>
                  <a:txBody>
                    <a:bodyPr/>
                    <a:lstStyle/>
                    <a:p>
                      <a:pPr lvl="0">
                        <a:buNone/>
                      </a:pPr>
                      <a:r>
                        <a:rPr lang="en-US" sz="1900" b="1" i="0" u="none" strike="noStrike" noProof="0" dirty="0">
                          <a:latin typeface="Aptos"/>
                        </a:rPr>
                        <a:t>0.656804 ± 0.01481 </a:t>
                      </a:r>
                      <a:endParaRPr lang="en-US" sz="1900" b="1" dirty="0"/>
                    </a:p>
                  </a:txBody>
                  <a:tcPr marL="94041" marR="94041" marT="47020" marB="47020"/>
                </a:tc>
                <a:extLst>
                  <a:ext uri="{0D108BD9-81ED-4DB2-BD59-A6C34878D82A}">
                    <a16:rowId xmlns:a16="http://schemas.microsoft.com/office/drawing/2014/main" val="2777191756"/>
                  </a:ext>
                </a:extLst>
              </a:tr>
            </a:tbl>
          </a:graphicData>
        </a:graphic>
      </p:graphicFrame>
    </p:spTree>
    <p:extLst>
      <p:ext uri="{BB962C8B-B14F-4D97-AF65-F5344CB8AC3E}">
        <p14:creationId xmlns:p14="http://schemas.microsoft.com/office/powerpoint/2010/main" val="37386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Model Interpretation</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813115" y="1140713"/>
            <a:ext cx="10737379" cy="4808047"/>
          </a:xfrm>
        </p:spPr>
        <p:txBody>
          <a:bodyPr vert="horz" lIns="91440" tIns="45720" rIns="91440" bIns="45720" rtlCol="0" anchor="t">
            <a:normAutofit/>
          </a:bodyPr>
          <a:lstStyle/>
          <a:p>
            <a:r>
              <a:rPr lang="en-US"/>
              <a:t>Perform Wald test to assess feature significance</a:t>
            </a:r>
          </a:p>
          <a:p>
            <a:r>
              <a:rPr lang="en-US"/>
              <a:t>Lower p-value -&gt; more significant that feature affect prediction</a:t>
            </a:r>
          </a:p>
          <a:p>
            <a:r>
              <a:rPr lang="en-US"/>
              <a:t>Positive </a:t>
            </a:r>
            <a:r>
              <a:rPr lang="en-US" err="1"/>
              <a:t>coef</a:t>
            </a:r>
            <a:r>
              <a:rPr lang="en-US"/>
              <a:t> -&gt; higher feature value, higher mortality risk</a:t>
            </a:r>
          </a:p>
          <a:p>
            <a:r>
              <a:rPr lang="en-US"/>
              <a:t>Negative </a:t>
            </a:r>
            <a:r>
              <a:rPr lang="en-US" err="1"/>
              <a:t>coef</a:t>
            </a:r>
            <a:r>
              <a:rPr lang="en-US"/>
              <a:t> -&gt; higher feature value, lower mortality risk</a:t>
            </a:r>
          </a:p>
          <a:p>
            <a:endParaRPr lang="en-US"/>
          </a:p>
          <a:p>
            <a:endParaRPr lang="en-US"/>
          </a:p>
        </p:txBody>
      </p:sp>
      <p:sp>
        <p:nvSpPr>
          <p:cNvPr id="6" name="TextBox 5">
            <a:extLst>
              <a:ext uri="{FF2B5EF4-FFF2-40B4-BE49-F238E27FC236}">
                <a16:creationId xmlns:a16="http://schemas.microsoft.com/office/drawing/2014/main" id="{BFA7815A-1C03-1AB5-96DE-E47E4B739C83}"/>
              </a:ext>
            </a:extLst>
          </p:cNvPr>
          <p:cNvSpPr txBox="1"/>
          <p:nvPr/>
        </p:nvSpPr>
        <p:spPr>
          <a:xfrm>
            <a:off x="862641" y="3421812"/>
            <a:ext cx="4615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Top 5 features of probit model </a:t>
            </a:r>
            <a:endParaRPr lang="en-US" sz="2400" b="1"/>
          </a:p>
        </p:txBody>
      </p:sp>
      <p:sp>
        <p:nvSpPr>
          <p:cNvPr id="7" name="TextBox 6">
            <a:extLst>
              <a:ext uri="{FF2B5EF4-FFF2-40B4-BE49-F238E27FC236}">
                <a16:creationId xmlns:a16="http://schemas.microsoft.com/office/drawing/2014/main" id="{8A46E66A-334F-835C-7778-3F3692396075}"/>
              </a:ext>
            </a:extLst>
          </p:cNvPr>
          <p:cNvSpPr txBox="1"/>
          <p:nvPr/>
        </p:nvSpPr>
        <p:spPr>
          <a:xfrm>
            <a:off x="6678282" y="3421811"/>
            <a:ext cx="4615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Top 5 features of logistic model</a:t>
            </a:r>
          </a:p>
        </p:txBody>
      </p:sp>
      <p:pic>
        <p:nvPicPr>
          <p:cNvPr id="3" name="Picture 2">
            <a:extLst>
              <a:ext uri="{FF2B5EF4-FFF2-40B4-BE49-F238E27FC236}">
                <a16:creationId xmlns:a16="http://schemas.microsoft.com/office/drawing/2014/main" id="{8413A790-6AE0-763E-2DBA-79BC8431C988}"/>
              </a:ext>
            </a:extLst>
          </p:cNvPr>
          <p:cNvPicPr>
            <a:picLocks noChangeAspect="1"/>
          </p:cNvPicPr>
          <p:nvPr/>
        </p:nvPicPr>
        <p:blipFill>
          <a:blip r:embed="rId2"/>
          <a:stretch>
            <a:fillRect/>
          </a:stretch>
        </p:blipFill>
        <p:spPr>
          <a:xfrm>
            <a:off x="8339646" y="1192715"/>
            <a:ext cx="1801124" cy="738278"/>
          </a:xfrm>
          <a:prstGeom prst="rect">
            <a:avLst/>
          </a:prstGeom>
        </p:spPr>
      </p:pic>
      <p:pic>
        <p:nvPicPr>
          <p:cNvPr id="8" name="Picture 7" descr="A table of numbers with text&#10;&#10;Description automatically generated">
            <a:extLst>
              <a:ext uri="{FF2B5EF4-FFF2-40B4-BE49-F238E27FC236}">
                <a16:creationId xmlns:a16="http://schemas.microsoft.com/office/drawing/2014/main" id="{614633F2-2320-1DC0-2F43-D099D2A049B3}"/>
              </a:ext>
            </a:extLst>
          </p:cNvPr>
          <p:cNvPicPr>
            <a:picLocks noChangeAspect="1"/>
          </p:cNvPicPr>
          <p:nvPr/>
        </p:nvPicPr>
        <p:blipFill>
          <a:blip r:embed="rId3"/>
          <a:stretch>
            <a:fillRect/>
          </a:stretch>
        </p:blipFill>
        <p:spPr>
          <a:xfrm>
            <a:off x="6154164" y="3948214"/>
            <a:ext cx="5671632" cy="2001467"/>
          </a:xfrm>
          <a:prstGeom prst="rect">
            <a:avLst/>
          </a:prstGeom>
        </p:spPr>
      </p:pic>
      <p:pic>
        <p:nvPicPr>
          <p:cNvPr id="10" name="Picture 9" descr="A table of numbers with text&#10;&#10;Description automatically generated">
            <a:extLst>
              <a:ext uri="{FF2B5EF4-FFF2-40B4-BE49-F238E27FC236}">
                <a16:creationId xmlns:a16="http://schemas.microsoft.com/office/drawing/2014/main" id="{0627C107-AF6D-3303-CDDD-F315FE98C89C}"/>
              </a:ext>
            </a:extLst>
          </p:cNvPr>
          <p:cNvPicPr>
            <a:picLocks noChangeAspect="1"/>
          </p:cNvPicPr>
          <p:nvPr/>
        </p:nvPicPr>
        <p:blipFill>
          <a:blip r:embed="rId4"/>
          <a:stretch>
            <a:fillRect/>
          </a:stretch>
        </p:blipFill>
        <p:spPr>
          <a:xfrm>
            <a:off x="174491" y="3945781"/>
            <a:ext cx="5917256" cy="2030650"/>
          </a:xfrm>
          <a:prstGeom prst="rect">
            <a:avLst/>
          </a:prstGeom>
        </p:spPr>
      </p:pic>
      <p:sp>
        <p:nvSpPr>
          <p:cNvPr id="11" name="TextBox 10">
            <a:extLst>
              <a:ext uri="{FF2B5EF4-FFF2-40B4-BE49-F238E27FC236}">
                <a16:creationId xmlns:a16="http://schemas.microsoft.com/office/drawing/2014/main" id="{9A444FF5-0B67-C72C-7676-AECE159CB6FA}"/>
              </a:ext>
            </a:extLst>
          </p:cNvPr>
          <p:cNvSpPr txBox="1"/>
          <p:nvPr/>
        </p:nvSpPr>
        <p:spPr>
          <a:xfrm>
            <a:off x="8341622" y="731256"/>
            <a:ext cx="2904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Wald Statistic:</a:t>
            </a:r>
          </a:p>
        </p:txBody>
      </p:sp>
      <p:pic>
        <p:nvPicPr>
          <p:cNvPr id="12" name="Picture 11" descr="A black and white image of a person&amp;#39;s face&#10;&#10;Description automatically generated">
            <a:extLst>
              <a:ext uri="{FF2B5EF4-FFF2-40B4-BE49-F238E27FC236}">
                <a16:creationId xmlns:a16="http://schemas.microsoft.com/office/drawing/2014/main" id="{CA7A6F22-10E6-2D9A-9E20-DCB6D70DCA1C}"/>
              </a:ext>
            </a:extLst>
          </p:cNvPr>
          <p:cNvPicPr>
            <a:picLocks noChangeAspect="1"/>
          </p:cNvPicPr>
          <p:nvPr/>
        </p:nvPicPr>
        <p:blipFill>
          <a:blip r:embed="rId5"/>
          <a:stretch>
            <a:fillRect/>
          </a:stretch>
        </p:blipFill>
        <p:spPr>
          <a:xfrm>
            <a:off x="8304990" y="2437791"/>
            <a:ext cx="2910191" cy="701607"/>
          </a:xfrm>
          <a:prstGeom prst="rect">
            <a:avLst/>
          </a:prstGeom>
        </p:spPr>
      </p:pic>
      <p:sp>
        <p:nvSpPr>
          <p:cNvPr id="13" name="TextBox 12">
            <a:extLst>
              <a:ext uri="{FF2B5EF4-FFF2-40B4-BE49-F238E27FC236}">
                <a16:creationId xmlns:a16="http://schemas.microsoft.com/office/drawing/2014/main" id="{CECAF80F-0E58-D0C8-C040-56FFEC821AE3}"/>
              </a:ext>
            </a:extLst>
          </p:cNvPr>
          <p:cNvSpPr txBox="1"/>
          <p:nvPr/>
        </p:nvSpPr>
        <p:spPr>
          <a:xfrm>
            <a:off x="8341621" y="2109340"/>
            <a:ext cx="2904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P-Value:</a:t>
            </a:r>
            <a:endParaRPr lang="en-US" dirty="0"/>
          </a:p>
        </p:txBody>
      </p:sp>
    </p:spTree>
    <p:extLst>
      <p:ext uri="{BB962C8B-B14F-4D97-AF65-F5344CB8AC3E}">
        <p14:creationId xmlns:p14="http://schemas.microsoft.com/office/powerpoint/2010/main" val="212616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23BF-5935-B14A-7590-B38FCB839981}"/>
              </a:ext>
            </a:extLst>
          </p:cNvPr>
          <p:cNvSpPr>
            <a:spLocks noGrp="1"/>
          </p:cNvSpPr>
          <p:nvPr>
            <p:ph type="ctrTitle"/>
          </p:nvPr>
        </p:nvSpPr>
        <p:spPr/>
        <p:txBody>
          <a:bodyPr/>
          <a:lstStyle/>
          <a:p>
            <a:r>
              <a:rPr lang="en-US" err="1"/>
              <a:t>LightGBM</a:t>
            </a:r>
            <a:r>
              <a:rPr lang="en-US"/>
              <a:t> model</a:t>
            </a:r>
            <a:endParaRPr lang="en-AS"/>
          </a:p>
        </p:txBody>
      </p:sp>
      <p:sp>
        <p:nvSpPr>
          <p:cNvPr id="3" name="Subtitle 2">
            <a:extLst>
              <a:ext uri="{FF2B5EF4-FFF2-40B4-BE49-F238E27FC236}">
                <a16:creationId xmlns:a16="http://schemas.microsoft.com/office/drawing/2014/main" id="{DE6C2835-556D-A4F2-1DE3-AF61AA372D54}"/>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13251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15DE-4101-76F6-1308-52CF288AB642}"/>
              </a:ext>
            </a:extLst>
          </p:cNvPr>
          <p:cNvSpPr>
            <a:spLocks noGrp="1"/>
          </p:cNvSpPr>
          <p:nvPr>
            <p:ph type="title"/>
          </p:nvPr>
        </p:nvSpPr>
        <p:spPr>
          <a:xfrm>
            <a:off x="650535" y="1062569"/>
            <a:ext cx="10890929" cy="1097280"/>
          </a:xfrm>
        </p:spPr>
        <p:txBody>
          <a:bodyPr/>
          <a:lstStyle/>
          <a:p>
            <a:r>
              <a:rPr lang="en-US"/>
              <a:t>LightGBM Model</a:t>
            </a:r>
            <a:endParaRPr lang="en-AS"/>
          </a:p>
        </p:txBody>
      </p:sp>
      <p:sp>
        <p:nvSpPr>
          <p:cNvPr id="3" name="Content Placeholder 2">
            <a:extLst>
              <a:ext uri="{FF2B5EF4-FFF2-40B4-BE49-F238E27FC236}">
                <a16:creationId xmlns:a16="http://schemas.microsoft.com/office/drawing/2014/main" id="{C4373817-13A0-C40D-8C3F-96A28F0E5951}"/>
              </a:ext>
            </a:extLst>
          </p:cNvPr>
          <p:cNvSpPr>
            <a:spLocks noGrp="1"/>
          </p:cNvSpPr>
          <p:nvPr>
            <p:ph idx="1"/>
          </p:nvPr>
        </p:nvSpPr>
        <p:spPr>
          <a:xfrm>
            <a:off x="650535" y="2159849"/>
            <a:ext cx="6791865" cy="4308206"/>
          </a:xfrm>
        </p:spPr>
        <p:txBody>
          <a:bodyPr vert="horz" lIns="91440" tIns="45720" rIns="91440" bIns="45720" rtlCol="0" anchor="t">
            <a:normAutofit fontScale="92500" lnSpcReduction="20000"/>
          </a:bodyPr>
          <a:lstStyle/>
          <a:p>
            <a:r>
              <a:rPr lang="en-US"/>
              <a:t>Leaf-wise</a:t>
            </a:r>
          </a:p>
          <a:p>
            <a:r>
              <a:rPr lang="en-US"/>
              <a:t>fast and memory efficient tree model</a:t>
            </a:r>
          </a:p>
          <a:p>
            <a:r>
              <a:rPr lang="en-US"/>
              <a:t>Easy to over-fit</a:t>
            </a:r>
          </a:p>
          <a:p>
            <a:r>
              <a:rPr lang="en-US"/>
              <a:t>Objective function: binary classification</a:t>
            </a:r>
          </a:p>
          <a:p>
            <a:endParaRPr lang="en-US"/>
          </a:p>
          <a:p>
            <a:endParaRPr lang="en-US"/>
          </a:p>
          <a:p>
            <a:r>
              <a:rPr lang="en-US"/>
              <a:t>Evaluation function: f1score</a:t>
            </a:r>
          </a:p>
          <a:p>
            <a:r>
              <a:rPr lang="en-US"/>
              <a:t>Gradient boosting method: DART </a:t>
            </a:r>
            <a:br>
              <a:rPr lang="en-US"/>
            </a:br>
            <a:r>
              <a:rPr lang="en-US"/>
              <a:t>(</a:t>
            </a:r>
            <a:r>
              <a:rPr lang="en-HK" sz="2800">
                <a:effectLst/>
                <a:latin typeface="Aptos"/>
                <a:ea typeface="PMingLiU"/>
                <a:cs typeface="Aptos" panose="020B0004020202020204" pitchFamily="34" charset="0"/>
              </a:rPr>
              <a:t>Dropouts meet Multiple Additive Regression Trees</a:t>
            </a:r>
            <a:r>
              <a:rPr lang="en-US" sz="2800">
                <a:effectLst/>
                <a:latin typeface="Aptos"/>
                <a:ea typeface="PMingLiU"/>
                <a:cs typeface="Aptos" panose="020B0004020202020204" pitchFamily="34" charset="0"/>
              </a:rPr>
              <a:t>)</a:t>
            </a:r>
            <a:endParaRPr lang="en-AS">
              <a:latin typeface="Aptos"/>
              <a:ea typeface="PMingLiU"/>
            </a:endParaRPr>
          </a:p>
        </p:txBody>
      </p:sp>
      <p:pic>
        <p:nvPicPr>
          <p:cNvPr id="4" name="image3.png">
            <a:extLst>
              <a:ext uri="{FF2B5EF4-FFF2-40B4-BE49-F238E27FC236}">
                <a16:creationId xmlns:a16="http://schemas.microsoft.com/office/drawing/2014/main" id="{06829EB8-0050-9C04-BC04-439C6729E4FC}"/>
              </a:ext>
            </a:extLst>
          </p:cNvPr>
          <p:cNvPicPr/>
          <p:nvPr/>
        </p:nvPicPr>
        <p:blipFill>
          <a:blip r:embed="rId3">
            <a:extLst>
              <a:ext uri="{28A0092B-C50C-407E-A947-70E740481C1C}">
                <a14:useLocalDpi xmlns:a14="http://schemas.microsoft.com/office/drawing/2010/main" val="0"/>
              </a:ext>
            </a:extLst>
          </a:blip>
          <a:srcRect/>
          <a:stretch/>
        </p:blipFill>
        <p:spPr>
          <a:xfrm>
            <a:off x="7889518" y="1239661"/>
            <a:ext cx="3360005" cy="2447517"/>
          </a:xfrm>
          <a:prstGeom prst="rect">
            <a:avLst/>
          </a:prstGeom>
          <a:ln/>
        </p:spPr>
      </p:pic>
      <p:pic>
        <p:nvPicPr>
          <p:cNvPr id="5" name="image5.png">
            <a:extLst>
              <a:ext uri="{FF2B5EF4-FFF2-40B4-BE49-F238E27FC236}">
                <a16:creationId xmlns:a16="http://schemas.microsoft.com/office/drawing/2014/main" id="{75154767-F935-DA40-9AC9-C912DF607648}"/>
              </a:ext>
            </a:extLst>
          </p:cNvPr>
          <p:cNvPicPr/>
          <p:nvPr/>
        </p:nvPicPr>
        <p:blipFill>
          <a:blip r:embed="rId4"/>
          <a:srcRect/>
          <a:stretch>
            <a:fillRect/>
          </a:stretch>
        </p:blipFill>
        <p:spPr>
          <a:xfrm>
            <a:off x="1126417" y="3818318"/>
            <a:ext cx="4952649" cy="821938"/>
          </a:xfrm>
          <a:prstGeom prst="rect">
            <a:avLst/>
          </a:prstGeom>
          <a:ln/>
        </p:spPr>
      </p:pic>
      <p:pic>
        <p:nvPicPr>
          <p:cNvPr id="8" name="Graphic 7" descr="Leaf with solid fill">
            <a:extLst>
              <a:ext uri="{FF2B5EF4-FFF2-40B4-BE49-F238E27FC236}">
                <a16:creationId xmlns:a16="http://schemas.microsoft.com/office/drawing/2014/main" id="{6C5AF3BE-6968-9D6B-51E2-E43C42FD9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53" y="1588651"/>
            <a:ext cx="675360" cy="675360"/>
          </a:xfrm>
          <a:prstGeom prst="rect">
            <a:avLst/>
          </a:prstGeom>
        </p:spPr>
      </p:pic>
      <p:pic>
        <p:nvPicPr>
          <p:cNvPr id="10" name="Graphic 9" descr="Deciduous tree with solid fill">
            <a:extLst>
              <a:ext uri="{FF2B5EF4-FFF2-40B4-BE49-F238E27FC236}">
                <a16:creationId xmlns:a16="http://schemas.microsoft.com/office/drawing/2014/main" id="{40788146-61FD-54D8-6E5D-7E4CBC7F6E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1033" y="1582561"/>
            <a:ext cx="675360" cy="675360"/>
          </a:xfrm>
          <a:prstGeom prst="rect">
            <a:avLst/>
          </a:prstGeom>
        </p:spPr>
      </p:pic>
      <p:pic>
        <p:nvPicPr>
          <p:cNvPr id="6" name="Picture 5" descr="Leaf-wise tree growth: Visualization of a binary tree expanding incrementally, prioritizing the growth of leaf nodes before adding new levels.">
            <a:extLst>
              <a:ext uri="{FF2B5EF4-FFF2-40B4-BE49-F238E27FC236}">
                <a16:creationId xmlns:a16="http://schemas.microsoft.com/office/drawing/2014/main" id="{3ACEC93A-EBF6-CB0E-656F-EB3192081E4B}"/>
              </a:ext>
            </a:extLst>
          </p:cNvPr>
          <p:cNvPicPr>
            <a:picLocks noChangeAspect="1"/>
          </p:cNvPicPr>
          <p:nvPr/>
        </p:nvPicPr>
        <p:blipFill>
          <a:blip r:embed="rId9"/>
          <a:stretch>
            <a:fillRect/>
          </a:stretch>
        </p:blipFill>
        <p:spPr>
          <a:xfrm>
            <a:off x="8162925" y="4024312"/>
            <a:ext cx="3486150" cy="1857375"/>
          </a:xfrm>
          <a:prstGeom prst="rect">
            <a:avLst/>
          </a:prstGeom>
        </p:spPr>
      </p:pic>
    </p:spTree>
    <p:extLst>
      <p:ext uri="{BB962C8B-B14F-4D97-AF65-F5344CB8AC3E}">
        <p14:creationId xmlns:p14="http://schemas.microsoft.com/office/powerpoint/2010/main" val="211005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1181E6-3D61-5B36-96DB-D55EFA84ABD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00126-BBA8-5669-0CA2-F9A720B592D1}"/>
              </a:ext>
            </a:extLst>
          </p:cNvPr>
          <p:cNvSpPr>
            <a:spLocks noGrp="1"/>
          </p:cNvSpPr>
          <p:nvPr>
            <p:ph type="title"/>
          </p:nvPr>
        </p:nvSpPr>
        <p:spPr>
          <a:xfrm>
            <a:off x="640080" y="1371600"/>
            <a:ext cx="5737859" cy="1097280"/>
          </a:xfrm>
        </p:spPr>
        <p:txBody>
          <a:bodyPr>
            <a:normAutofit/>
          </a:bodyPr>
          <a:lstStyle/>
          <a:p>
            <a:r>
              <a:rPr lang="en-US"/>
              <a:t>Model pipeline</a:t>
            </a:r>
            <a:endParaRPr lang="en-AS"/>
          </a:p>
        </p:txBody>
      </p:sp>
      <p:cxnSp>
        <p:nvCxnSpPr>
          <p:cNvPr id="47" name="Straight Connector 4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7" name="Picture 36" descr="A vibrant, digitally illustrated tree stands tall, its branches and roots morphing into swirling lines of code, circuits, and microchips, symbolizing the integration of machine learning in tree classification models. The tree's trunk is sturdy, with a subtle gradient of blues and greens, evoking a sense of technology and nature fusion. The leaves are a vibrant green, with hints of yellow and orange, resembling a sunset, and are shaped like tiny decision trees, complete with intricate nodes and edges. The background is a soft, gradient blue, like a cloudy sky, with subtle, shimmering lights that suggest a futuristic tone. The overall style is a mix of organic and synthetic elements, blending traditional illustration with digital art. The composition is balanced, with the tree centered and the code-like elements radiating from it, conveying the idea that machine learning is the backbone of tree classification.">
            <a:extLst>
              <a:ext uri="{FF2B5EF4-FFF2-40B4-BE49-F238E27FC236}">
                <a16:creationId xmlns:a16="http://schemas.microsoft.com/office/drawing/2014/main" id="{11300FF7-37D2-649E-4C8C-5C08E4CD888C}"/>
              </a:ext>
            </a:extLst>
          </p:cNvPr>
          <p:cNvPicPr>
            <a:picLocks noChangeAspect="1"/>
          </p:cNvPicPr>
          <p:nvPr/>
        </p:nvPicPr>
        <p:blipFill>
          <a:blip r:embed="rId2"/>
          <a:stretch>
            <a:fillRect/>
          </a:stretch>
        </p:blipFill>
        <p:spPr>
          <a:xfrm>
            <a:off x="7155179" y="3827872"/>
            <a:ext cx="4375829" cy="2472343"/>
          </a:xfrm>
          <a:prstGeom prst="rect">
            <a:avLst/>
          </a:prstGeom>
        </p:spPr>
      </p:pic>
      <p:graphicFrame>
        <p:nvGraphicFramePr>
          <p:cNvPr id="4" name="Content Placeholder 3">
            <a:extLst>
              <a:ext uri="{FF2B5EF4-FFF2-40B4-BE49-F238E27FC236}">
                <a16:creationId xmlns:a16="http://schemas.microsoft.com/office/drawing/2014/main" id="{68937F3A-2A8B-52DF-E080-ED95AF6FDD99}"/>
              </a:ext>
            </a:extLst>
          </p:cNvPr>
          <p:cNvGraphicFramePr>
            <a:graphicFrameLocks noGrp="1"/>
          </p:cNvGraphicFramePr>
          <p:nvPr>
            <p:ph idx="1"/>
            <p:extLst>
              <p:ext uri="{D42A27DB-BD31-4B8C-83A1-F6EECF244321}">
                <p14:modId xmlns:p14="http://schemas.microsoft.com/office/powerpoint/2010/main" val="458170773"/>
              </p:ext>
            </p:extLst>
          </p:nvPr>
        </p:nvGraphicFramePr>
        <p:xfrm>
          <a:off x="640080" y="2633236"/>
          <a:ext cx="5737860" cy="3666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7448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708B2-7710-B55A-50A3-3A155D457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FBD8-F86C-E1B6-63D5-BDFF6D0B4625}"/>
              </a:ext>
            </a:extLst>
          </p:cNvPr>
          <p:cNvSpPr>
            <a:spLocks noGrp="1"/>
          </p:cNvSpPr>
          <p:nvPr>
            <p:ph type="title"/>
          </p:nvPr>
        </p:nvSpPr>
        <p:spPr>
          <a:xfrm>
            <a:off x="1866900" y="665311"/>
            <a:ext cx="10515600" cy="1325563"/>
          </a:xfrm>
        </p:spPr>
        <p:txBody>
          <a:bodyPr/>
          <a:lstStyle/>
          <a:p>
            <a:r>
              <a:rPr lang="en-US" altLang="zh-TW"/>
              <a:t>Hyperparameters</a:t>
            </a:r>
            <a:r>
              <a:rPr lang="zh-TW" altLang="en-US"/>
              <a:t> </a:t>
            </a:r>
            <a:r>
              <a:rPr lang="en-US" altLang="zh-TW"/>
              <a:t>tuning</a:t>
            </a:r>
            <a:endParaRPr lang="en-AS"/>
          </a:p>
        </p:txBody>
      </p:sp>
      <p:graphicFrame>
        <p:nvGraphicFramePr>
          <p:cNvPr id="4" name="Table 3">
            <a:extLst>
              <a:ext uri="{FF2B5EF4-FFF2-40B4-BE49-F238E27FC236}">
                <a16:creationId xmlns:a16="http://schemas.microsoft.com/office/drawing/2014/main" id="{03060B4A-415F-AC37-19FA-FEFD0E5201C2}"/>
              </a:ext>
            </a:extLst>
          </p:cNvPr>
          <p:cNvGraphicFramePr>
            <a:graphicFrameLocks noGrp="1"/>
          </p:cNvGraphicFramePr>
          <p:nvPr>
            <p:extLst>
              <p:ext uri="{D42A27DB-BD31-4B8C-83A1-F6EECF244321}">
                <p14:modId xmlns:p14="http://schemas.microsoft.com/office/powerpoint/2010/main" val="630795024"/>
              </p:ext>
            </p:extLst>
          </p:nvPr>
        </p:nvGraphicFramePr>
        <p:xfrm>
          <a:off x="1556628" y="4047278"/>
          <a:ext cx="3992984" cy="2433320"/>
        </p:xfrm>
        <a:graphic>
          <a:graphicData uri="http://schemas.openxmlformats.org/drawingml/2006/table">
            <a:tbl>
              <a:tblPr firstRow="1" bandRow="1">
                <a:tableStyleId>{93296810-A885-4BE3-A3E7-6D5BEEA58F35}</a:tableStyleId>
              </a:tblPr>
              <a:tblGrid>
                <a:gridCol w="1816002">
                  <a:extLst>
                    <a:ext uri="{9D8B030D-6E8A-4147-A177-3AD203B41FA5}">
                      <a16:colId xmlns:a16="http://schemas.microsoft.com/office/drawing/2014/main" val="1945941251"/>
                    </a:ext>
                  </a:extLst>
                </a:gridCol>
                <a:gridCol w="2176982">
                  <a:extLst>
                    <a:ext uri="{9D8B030D-6E8A-4147-A177-3AD203B41FA5}">
                      <a16:colId xmlns:a16="http://schemas.microsoft.com/office/drawing/2014/main" val="3211186570"/>
                    </a:ext>
                  </a:extLst>
                </a:gridCol>
              </a:tblGrid>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Hyperparameters tuning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(Bayesian optimization)</a:t>
                      </a:r>
                      <a:endParaRPr lang="en-AS" sz="1600"/>
                    </a:p>
                  </a:txBody>
                  <a:tcPr/>
                </a:tc>
                <a:tc hMerge="1">
                  <a:txBody>
                    <a:bodyPr/>
                    <a:lstStyle/>
                    <a:p>
                      <a:endParaRPr lang="en-AS"/>
                    </a:p>
                  </a:txBody>
                  <a:tcPr/>
                </a:tc>
                <a:extLst>
                  <a:ext uri="{0D108BD9-81ED-4DB2-BD59-A6C34878D82A}">
                    <a16:rowId xmlns:a16="http://schemas.microsoft.com/office/drawing/2014/main" val="2361325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t>n_neighbors</a:t>
                      </a:r>
                      <a:r>
                        <a:rPr lang="en-US" sz="1600" b="0" dirty="0"/>
                        <a:t>: 16</a:t>
                      </a:r>
                      <a:endParaRPr lang="en-A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bagging_fraction:0.59</a:t>
                      </a:r>
                    </a:p>
                  </a:txBody>
                  <a:tcPr/>
                </a:tc>
                <a:extLst>
                  <a:ext uri="{0D108BD9-81ED-4DB2-BD59-A6C34878D82A}">
                    <a16:rowId xmlns:a16="http://schemas.microsoft.com/office/drawing/2014/main" val="21531266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lambda_l1:4.45</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lambda_l2: 4.63</a:t>
                      </a:r>
                      <a:endParaRPr lang="en-AS" sz="1600" dirty="0"/>
                    </a:p>
                  </a:txBody>
                  <a:tcPr/>
                </a:tc>
                <a:extLst>
                  <a:ext uri="{0D108BD9-81ED-4DB2-BD59-A6C34878D82A}">
                    <a16:rowId xmlns:a16="http://schemas.microsoft.com/office/drawing/2014/main" val="501370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max_bin</a:t>
                      </a:r>
                      <a:r>
                        <a:rPr lang="en-US" sz="1600"/>
                        <a:t>: 67</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feature_fraction</a:t>
                      </a:r>
                      <a:r>
                        <a:rPr lang="en-US" sz="1600" dirty="0"/>
                        <a:t>: 0.55</a:t>
                      </a:r>
                      <a:endParaRPr lang="en-AS" sz="1600" dirty="0"/>
                    </a:p>
                  </a:txBody>
                  <a:tcPr/>
                </a:tc>
                <a:extLst>
                  <a:ext uri="{0D108BD9-81ED-4DB2-BD59-A6C34878D82A}">
                    <a16:rowId xmlns:a16="http://schemas.microsoft.com/office/drawing/2014/main" val="2673214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drop_rate:0.36</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Max_drop:27</a:t>
                      </a:r>
                      <a:endParaRPr lang="en-AS" sz="1600"/>
                    </a:p>
                  </a:txBody>
                  <a:tcPr/>
                </a:tc>
                <a:extLst>
                  <a:ext uri="{0D108BD9-81ED-4DB2-BD59-A6C34878D82A}">
                    <a16:rowId xmlns:a16="http://schemas.microsoft.com/office/drawing/2014/main" val="40953789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max_depth</a:t>
                      </a:r>
                      <a:r>
                        <a:rPr lang="en-US" sz="1600" dirty="0"/>
                        <a:t>: 3</a:t>
                      </a:r>
                      <a:endParaRPr lang="en-A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num_leaves:71</a:t>
                      </a:r>
                      <a:endParaRPr lang="en-AS" sz="1600" dirty="0"/>
                    </a:p>
                  </a:txBody>
                  <a:tcPr/>
                </a:tc>
                <a:extLst>
                  <a:ext uri="{0D108BD9-81ED-4DB2-BD59-A6C34878D82A}">
                    <a16:rowId xmlns:a16="http://schemas.microsoft.com/office/drawing/2014/main" val="1120043100"/>
                  </a:ext>
                </a:extLst>
              </a:tr>
            </a:tbl>
          </a:graphicData>
        </a:graphic>
      </p:graphicFrame>
      <p:pic>
        <p:nvPicPr>
          <p:cNvPr id="1026" name="Picture 2">
            <a:extLst>
              <a:ext uri="{FF2B5EF4-FFF2-40B4-BE49-F238E27FC236}">
                <a16:creationId xmlns:a16="http://schemas.microsoft.com/office/drawing/2014/main" id="{0375F76A-9D1A-A61D-C9AB-87EECE19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629" y="2721049"/>
            <a:ext cx="2559038" cy="12466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A81BA8A-95B0-EA13-B5FD-1828604C9FC9}"/>
              </a:ext>
            </a:extLst>
          </p:cNvPr>
          <p:cNvPicPr>
            <a:picLocks noChangeAspect="1"/>
          </p:cNvPicPr>
          <p:nvPr/>
        </p:nvPicPr>
        <p:blipFill rotWithShape="1">
          <a:blip r:embed="rId4"/>
          <a:srcRect l="29680" t="15583" r="16131" b="2202"/>
          <a:stretch/>
        </p:blipFill>
        <p:spPr>
          <a:xfrm>
            <a:off x="6263120" y="1663104"/>
            <a:ext cx="4835237" cy="4768348"/>
          </a:xfrm>
          <a:prstGeom prst="rect">
            <a:avLst/>
          </a:prstGeom>
        </p:spPr>
      </p:pic>
      <p:sp>
        <p:nvSpPr>
          <p:cNvPr id="9" name="TextBox 8">
            <a:extLst>
              <a:ext uri="{FF2B5EF4-FFF2-40B4-BE49-F238E27FC236}">
                <a16:creationId xmlns:a16="http://schemas.microsoft.com/office/drawing/2014/main" id="{967DBD87-E84B-026A-3215-E97E8B4BA5C4}"/>
              </a:ext>
            </a:extLst>
          </p:cNvPr>
          <p:cNvSpPr txBox="1"/>
          <p:nvPr/>
        </p:nvSpPr>
        <p:spPr>
          <a:xfrm>
            <a:off x="1556628" y="1543015"/>
            <a:ext cx="4706492" cy="1200329"/>
          </a:xfrm>
          <a:prstGeom prst="rect">
            <a:avLst/>
          </a:prstGeom>
          <a:noFill/>
        </p:spPr>
        <p:txBody>
          <a:bodyPr wrap="square" rtlCol="0">
            <a:spAutoFit/>
          </a:bodyPr>
          <a:lstStyle/>
          <a:p>
            <a:r>
              <a:rPr lang="en-US" b="1"/>
              <a:t>Bayesian optimization</a:t>
            </a:r>
          </a:p>
          <a:p>
            <a:r>
              <a:rPr lang="en-US"/>
              <a:t>- </a:t>
            </a:r>
            <a:r>
              <a:rPr lang="en-US" err="1"/>
              <a:t>blackbox</a:t>
            </a:r>
            <a:r>
              <a:rPr lang="en-US"/>
              <a:t> function to search for optimal parameters</a:t>
            </a:r>
          </a:p>
          <a:p>
            <a:r>
              <a:rPr lang="en-US"/>
              <a:t>- by cross validation (F1 score)</a:t>
            </a:r>
          </a:p>
        </p:txBody>
      </p:sp>
    </p:spTree>
    <p:extLst>
      <p:ext uri="{BB962C8B-B14F-4D97-AF65-F5344CB8AC3E}">
        <p14:creationId xmlns:p14="http://schemas.microsoft.com/office/powerpoint/2010/main" val="412074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11C5-52DC-F4AC-D069-3D8AEDF00038}"/>
              </a:ext>
            </a:extLst>
          </p:cNvPr>
          <p:cNvSpPr>
            <a:spLocks noGrp="1"/>
          </p:cNvSpPr>
          <p:nvPr>
            <p:ph type="title"/>
          </p:nvPr>
        </p:nvSpPr>
        <p:spPr>
          <a:xfrm>
            <a:off x="1910079" y="647270"/>
            <a:ext cx="10890929" cy="1097280"/>
          </a:xfrm>
        </p:spPr>
        <p:txBody>
          <a:bodyPr/>
          <a:lstStyle/>
          <a:p>
            <a:r>
              <a:rPr lang="en-US"/>
              <a:t>Feature importance</a:t>
            </a:r>
            <a:endParaRPr lang="en-AS"/>
          </a:p>
        </p:txBody>
      </p:sp>
      <p:pic>
        <p:nvPicPr>
          <p:cNvPr id="5" name="Content Placeholder 4">
            <a:extLst>
              <a:ext uri="{FF2B5EF4-FFF2-40B4-BE49-F238E27FC236}">
                <a16:creationId xmlns:a16="http://schemas.microsoft.com/office/drawing/2014/main" id="{89901594-1DE8-C012-F336-8F9696B5CBFB}"/>
              </a:ext>
            </a:extLst>
          </p:cNvPr>
          <p:cNvPicPr>
            <a:picLocks noGrp="1" noChangeAspect="1"/>
          </p:cNvPicPr>
          <p:nvPr>
            <p:ph idx="1"/>
          </p:nvPr>
        </p:nvPicPr>
        <p:blipFill>
          <a:blip r:embed="rId2"/>
          <a:stretch>
            <a:fillRect/>
          </a:stretch>
        </p:blipFill>
        <p:spPr>
          <a:xfrm>
            <a:off x="6342747" y="3208268"/>
            <a:ext cx="4258316" cy="3297881"/>
          </a:xfrm>
        </p:spPr>
      </p:pic>
      <p:pic>
        <p:nvPicPr>
          <p:cNvPr id="7" name="Picture 6">
            <a:extLst>
              <a:ext uri="{FF2B5EF4-FFF2-40B4-BE49-F238E27FC236}">
                <a16:creationId xmlns:a16="http://schemas.microsoft.com/office/drawing/2014/main" id="{8C134970-32C7-07D0-1878-2E6D6D0E21FC}"/>
              </a:ext>
            </a:extLst>
          </p:cNvPr>
          <p:cNvPicPr>
            <a:picLocks noChangeAspect="1"/>
          </p:cNvPicPr>
          <p:nvPr/>
        </p:nvPicPr>
        <p:blipFill>
          <a:blip r:embed="rId3"/>
          <a:stretch>
            <a:fillRect/>
          </a:stretch>
        </p:blipFill>
        <p:spPr>
          <a:xfrm>
            <a:off x="1103084" y="3110088"/>
            <a:ext cx="4484913" cy="3494239"/>
          </a:xfrm>
          <a:prstGeom prst="rect">
            <a:avLst/>
          </a:prstGeom>
        </p:spPr>
      </p:pic>
      <p:grpSp>
        <p:nvGrpSpPr>
          <p:cNvPr id="13" name="Group 12">
            <a:extLst>
              <a:ext uri="{FF2B5EF4-FFF2-40B4-BE49-F238E27FC236}">
                <a16:creationId xmlns:a16="http://schemas.microsoft.com/office/drawing/2014/main" id="{7FF05DAD-ED7E-6F00-AFCF-BAD3AEB82A21}"/>
              </a:ext>
            </a:extLst>
          </p:cNvPr>
          <p:cNvGrpSpPr/>
          <p:nvPr/>
        </p:nvGrpSpPr>
        <p:grpSpPr>
          <a:xfrm>
            <a:off x="526416" y="1395276"/>
            <a:ext cx="11139167" cy="1638013"/>
            <a:chOff x="838200" y="1362749"/>
            <a:chExt cx="11139167" cy="1638013"/>
          </a:xfrm>
        </p:grpSpPr>
        <p:grpSp>
          <p:nvGrpSpPr>
            <p:cNvPr id="10" name="Group 9">
              <a:extLst>
                <a:ext uri="{FF2B5EF4-FFF2-40B4-BE49-F238E27FC236}">
                  <a16:creationId xmlns:a16="http://schemas.microsoft.com/office/drawing/2014/main" id="{33221851-9100-095D-3AE7-58EB710B7159}"/>
                </a:ext>
              </a:extLst>
            </p:cNvPr>
            <p:cNvGrpSpPr/>
            <p:nvPr/>
          </p:nvGrpSpPr>
          <p:grpSpPr>
            <a:xfrm>
              <a:off x="838200" y="1362749"/>
              <a:ext cx="11139167" cy="1540107"/>
              <a:chOff x="6154057" y="1362748"/>
              <a:chExt cx="11139167" cy="1540107"/>
            </a:xfrm>
          </p:grpSpPr>
          <p:pic>
            <p:nvPicPr>
              <p:cNvPr id="8" name="Content Placeholder 4">
                <a:extLst>
                  <a:ext uri="{FF2B5EF4-FFF2-40B4-BE49-F238E27FC236}">
                    <a16:creationId xmlns:a16="http://schemas.microsoft.com/office/drawing/2014/main" id="{A5D5A687-5D8B-7F8C-F8DC-FC435A1E8AAD}"/>
                  </a:ext>
                </a:extLst>
              </p:cNvPr>
              <p:cNvPicPr>
                <a:picLocks noChangeAspect="1"/>
              </p:cNvPicPr>
              <p:nvPr/>
            </p:nvPicPr>
            <p:blipFill>
              <a:blip r:embed="rId2"/>
              <a:srcRect l="55164" b="89013"/>
              <a:stretch/>
            </p:blipFill>
            <p:spPr>
              <a:xfrm>
                <a:off x="9753599" y="1362750"/>
                <a:ext cx="7539625" cy="1430777"/>
              </a:xfrm>
              <a:prstGeom prst="rect">
                <a:avLst/>
              </a:prstGeom>
            </p:spPr>
          </p:pic>
          <p:pic>
            <p:nvPicPr>
              <p:cNvPr id="9" name="Content Placeholder 4">
                <a:extLst>
                  <a:ext uri="{FF2B5EF4-FFF2-40B4-BE49-F238E27FC236}">
                    <a16:creationId xmlns:a16="http://schemas.microsoft.com/office/drawing/2014/main" id="{F05645FF-9936-DA46-73B3-6AD95309F0B6}"/>
                  </a:ext>
                </a:extLst>
              </p:cNvPr>
              <p:cNvPicPr>
                <a:picLocks noChangeAspect="1"/>
              </p:cNvPicPr>
              <p:nvPr/>
            </p:nvPicPr>
            <p:blipFill>
              <a:blip r:embed="rId2"/>
              <a:srcRect l="9861" t="1" r="68734" b="88173"/>
              <a:stretch/>
            </p:blipFill>
            <p:spPr>
              <a:xfrm>
                <a:off x="6154057" y="1362748"/>
                <a:ext cx="3599542" cy="1540107"/>
              </a:xfrm>
              <a:prstGeom prst="rect">
                <a:avLst/>
              </a:prstGeom>
            </p:spPr>
          </p:pic>
        </p:grpSp>
        <p:sp>
          <p:nvSpPr>
            <p:cNvPr id="11" name="Rectangle 10">
              <a:extLst>
                <a:ext uri="{FF2B5EF4-FFF2-40B4-BE49-F238E27FC236}">
                  <a16:creationId xmlns:a16="http://schemas.microsoft.com/office/drawing/2014/main" id="{CFA6E0E5-4A85-30BE-8FCF-9F0990BE0EF6}"/>
                </a:ext>
              </a:extLst>
            </p:cNvPr>
            <p:cNvSpPr/>
            <p:nvPr/>
          </p:nvSpPr>
          <p:spPr>
            <a:xfrm>
              <a:off x="838200" y="2828110"/>
              <a:ext cx="3951514" cy="172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2" name="Rectangle 11">
              <a:extLst>
                <a:ext uri="{FF2B5EF4-FFF2-40B4-BE49-F238E27FC236}">
                  <a16:creationId xmlns:a16="http://schemas.microsoft.com/office/drawing/2014/main" id="{DFA2277E-80D4-03DD-008E-A312130BAFEC}"/>
                </a:ext>
              </a:extLst>
            </p:cNvPr>
            <p:cNvSpPr/>
            <p:nvPr/>
          </p:nvSpPr>
          <p:spPr>
            <a:xfrm>
              <a:off x="890812" y="2761866"/>
              <a:ext cx="1750788" cy="238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grpSp>
    </p:spTree>
    <p:extLst>
      <p:ext uri="{BB962C8B-B14F-4D97-AF65-F5344CB8AC3E}">
        <p14:creationId xmlns:p14="http://schemas.microsoft.com/office/powerpoint/2010/main" val="272427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F4A95B-845B-319D-AB29-78E5C7F69ED7}"/>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19" name="Rectangle 18">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9671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3D art of a person">
            <a:extLst>
              <a:ext uri="{FF2B5EF4-FFF2-40B4-BE49-F238E27FC236}">
                <a16:creationId xmlns:a16="http://schemas.microsoft.com/office/drawing/2014/main" id="{D310C77B-1B06-638B-FAA5-F1B9C772CB63}"/>
              </a:ext>
            </a:extLst>
          </p:cNvPr>
          <p:cNvPicPr>
            <a:picLocks noGrp="1" noChangeAspect="1"/>
          </p:cNvPicPr>
          <p:nvPr>
            <p:ph sz="half" idx="1"/>
          </p:nvPr>
        </p:nvPicPr>
        <p:blipFill>
          <a:blip r:embed="rId3">
            <a:alphaModFix amt="40000"/>
          </a:blip>
          <a:srcRect r="16971"/>
          <a:stretch/>
        </p:blipFill>
        <p:spPr>
          <a:xfrm>
            <a:off x="2553" y="10"/>
            <a:ext cx="5694160" cy="6857990"/>
          </a:xfrm>
          <a:prstGeom prst="rect">
            <a:avLst/>
          </a:prstGeom>
        </p:spPr>
      </p:pic>
      <p:sp>
        <p:nvSpPr>
          <p:cNvPr id="2" name="Title 1">
            <a:extLst>
              <a:ext uri="{FF2B5EF4-FFF2-40B4-BE49-F238E27FC236}">
                <a16:creationId xmlns:a16="http://schemas.microsoft.com/office/drawing/2014/main" id="{F2D2146C-4731-FF38-C950-56EC929EA8C3}"/>
              </a:ext>
            </a:extLst>
          </p:cNvPr>
          <p:cNvSpPr>
            <a:spLocks noGrp="1"/>
          </p:cNvSpPr>
          <p:nvPr>
            <p:ph type="title"/>
          </p:nvPr>
        </p:nvSpPr>
        <p:spPr>
          <a:xfrm>
            <a:off x="642520" y="1583827"/>
            <a:ext cx="4023360" cy="4111315"/>
          </a:xfrm>
        </p:spPr>
        <p:txBody>
          <a:bodyPr vert="horz" lIns="91440" tIns="45720" rIns="91440" bIns="45720" rtlCol="0" anchor="b">
            <a:normAutofit/>
          </a:bodyPr>
          <a:lstStyle/>
          <a:p>
            <a:r>
              <a:rPr lang="en-US">
                <a:solidFill>
                  <a:srgbClr val="FFFFFF"/>
                </a:solidFill>
              </a:rPr>
              <a:t>Presentation Overview</a:t>
            </a:r>
          </a:p>
        </p:txBody>
      </p:sp>
      <p:sp>
        <p:nvSpPr>
          <p:cNvPr id="4" name="Content Placeholder 3">
            <a:extLst>
              <a:ext uri="{FF2B5EF4-FFF2-40B4-BE49-F238E27FC236}">
                <a16:creationId xmlns:a16="http://schemas.microsoft.com/office/drawing/2014/main" id="{C44D8916-998F-2E2B-669E-0614EB20EF2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45353" y="667512"/>
            <a:ext cx="5285656" cy="5630412"/>
          </a:xfrm>
        </p:spPr>
        <p:txBody>
          <a:bodyPr>
            <a:normAutofit/>
          </a:bodyPr>
          <a:lstStyle/>
          <a:p>
            <a:pPr>
              <a:lnSpc>
                <a:spcPct val="110000"/>
              </a:lnSpc>
            </a:pPr>
            <a:r>
              <a:rPr lang="en-US" sz="1700" b="1"/>
              <a:t>Data Preprocessing – Keith Chan</a:t>
            </a:r>
            <a:br>
              <a:rPr lang="en-US" sz="1700"/>
            </a:br>
            <a:r>
              <a:rPr lang="en-US" sz="1700"/>
              <a:t>Data preprocessing is a vital phase in AI modeling that encompasses the cleaning and transformation of data to make it suitable for analysis. This step is essential for ensuring the model's accuracy and effectiveness.</a:t>
            </a:r>
          </a:p>
          <a:p>
            <a:pPr>
              <a:lnSpc>
                <a:spcPct val="110000"/>
              </a:lnSpc>
            </a:pPr>
            <a:r>
              <a:rPr lang="en-US" sz="1700" b="1"/>
              <a:t>Modeling – John Wong &amp; Giselle Chan</a:t>
            </a:r>
            <a:br>
              <a:rPr lang="en-US" sz="1700"/>
            </a:br>
            <a:r>
              <a:rPr lang="en-US" sz="1700"/>
              <a:t>Modeling entails selecting an appropriate model architecture and training it using the preprocessed data. This phase is crucial for developing a precise and efficient AI model.</a:t>
            </a:r>
          </a:p>
          <a:p>
            <a:pPr>
              <a:lnSpc>
                <a:spcPct val="110000"/>
              </a:lnSpc>
            </a:pPr>
            <a:r>
              <a:rPr lang="en-US" sz="1700" b="1"/>
              <a:t>Evaluation &amp; Conclusion – Giselle Chan</a:t>
            </a:r>
            <a:br>
              <a:rPr lang="en-US" sz="1700"/>
            </a:br>
            <a:r>
              <a:rPr lang="en-US" sz="1700"/>
              <a:t>Evaluation involves testing the AI model on new data to measure its accuracy and effectiveness. This step is critical for confirming that the model is both reliable and efficient in real-world applications.</a:t>
            </a:r>
          </a:p>
        </p:txBody>
      </p:sp>
      <p:cxnSp>
        <p:nvCxnSpPr>
          <p:cNvPr id="16" name="Straight Connector 15">
            <a:extLst>
              <a:ext uri="{FF2B5EF4-FFF2-40B4-BE49-F238E27FC236}">
                <a16:creationId xmlns:a16="http://schemas.microsoft.com/office/drawing/2014/main" id="{B90DD1AA-9FC9-0AF2-B563-CA13C179FB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20" y="604092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9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47AF7-3A18-1389-BD86-089E330D8C82}"/>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5CF2AB80-6BBD-2383-7A22-C18A7A349ED3}"/>
              </a:ext>
            </a:extLst>
          </p:cNvPr>
          <p:cNvPicPr>
            <a:picLocks noChangeAspect="1"/>
          </p:cNvPicPr>
          <p:nvPr/>
        </p:nvPicPr>
        <p:blipFill>
          <a:blip r:embed="rId2">
            <a:alphaModFix amt="92000"/>
            <a:duotone>
              <a:schemeClr val="accent3">
                <a:shade val="45000"/>
                <a:satMod val="135000"/>
              </a:schemeClr>
              <a:prstClr val="white"/>
            </a:duotone>
            <a:extLst>
              <a:ext uri="{28A0092B-C50C-407E-A947-70E740481C1C}">
                <a14:useLocalDpi xmlns:a14="http://schemas.microsoft.com/office/drawing/2010/main" val="0"/>
              </a:ext>
            </a:extLst>
          </a:blip>
          <a:srcRect l="2656" t="5658" r="9055"/>
          <a:stretch/>
        </p:blipFill>
        <p:spPr>
          <a:xfrm>
            <a:off x="6268356" y="1690584"/>
            <a:ext cx="5206053" cy="4717374"/>
          </a:xfrm>
          <a:prstGeom prst="rect">
            <a:avLst/>
          </a:prstGeom>
        </p:spPr>
      </p:pic>
      <p:pic>
        <p:nvPicPr>
          <p:cNvPr id="45" name="Picture 44">
            <a:extLst>
              <a:ext uri="{FF2B5EF4-FFF2-40B4-BE49-F238E27FC236}">
                <a16:creationId xmlns:a16="http://schemas.microsoft.com/office/drawing/2014/main" id="{F6DBC352-E5E7-6325-D8E5-52C4789BE7C3}"/>
              </a:ext>
            </a:extLst>
          </p:cNvPr>
          <p:cNvPicPr>
            <a:picLocks noChangeAspect="1"/>
          </p:cNvPicPr>
          <p:nvPr/>
        </p:nvPicPr>
        <p:blipFill>
          <a:blip r:embed="rId3">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463689" y="3871119"/>
            <a:ext cx="2585789" cy="2286000"/>
          </a:xfrm>
          <a:prstGeom prst="rect">
            <a:avLst/>
          </a:prstGeom>
        </p:spPr>
      </p:pic>
      <p:sp>
        <p:nvSpPr>
          <p:cNvPr id="2" name="Title 1">
            <a:extLst>
              <a:ext uri="{FF2B5EF4-FFF2-40B4-BE49-F238E27FC236}">
                <a16:creationId xmlns:a16="http://schemas.microsoft.com/office/drawing/2014/main" id="{EAD15F65-6D74-FF06-0E42-9199F2BC858C}"/>
              </a:ext>
            </a:extLst>
          </p:cNvPr>
          <p:cNvSpPr>
            <a:spLocks noGrp="1"/>
          </p:cNvSpPr>
          <p:nvPr>
            <p:ph type="title"/>
          </p:nvPr>
        </p:nvSpPr>
        <p:spPr>
          <a:xfrm>
            <a:off x="1842346" y="615156"/>
            <a:ext cx="10890929" cy="1097280"/>
          </a:xfrm>
        </p:spPr>
        <p:txBody>
          <a:bodyPr/>
          <a:lstStyle/>
          <a:p>
            <a:r>
              <a:rPr lang="en-US"/>
              <a:t>Confusion Matrix Stratified 5-fold validation</a:t>
            </a:r>
            <a:endParaRPr lang="en-AS"/>
          </a:p>
        </p:txBody>
      </p:sp>
      <p:pic>
        <p:nvPicPr>
          <p:cNvPr id="41" name="Picture 40">
            <a:extLst>
              <a:ext uri="{FF2B5EF4-FFF2-40B4-BE49-F238E27FC236}">
                <a16:creationId xmlns:a16="http://schemas.microsoft.com/office/drawing/2014/main" id="{95055E01-E8BE-EB58-6BD6-4518FFBCADCD}"/>
              </a:ext>
            </a:extLst>
          </p:cNvPr>
          <p:cNvPicPr>
            <a:picLocks noChangeAspect="1"/>
          </p:cNvPicPr>
          <p:nvPr/>
        </p:nvPicPr>
        <p:blipFill>
          <a:blip r:embed="rId4">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463689" y="1690688"/>
            <a:ext cx="2585789" cy="2286000"/>
          </a:xfrm>
          <a:prstGeom prst="rect">
            <a:avLst/>
          </a:prstGeom>
        </p:spPr>
      </p:pic>
      <p:pic>
        <p:nvPicPr>
          <p:cNvPr id="43" name="Picture 42">
            <a:extLst>
              <a:ext uri="{FF2B5EF4-FFF2-40B4-BE49-F238E27FC236}">
                <a16:creationId xmlns:a16="http://schemas.microsoft.com/office/drawing/2014/main" id="{3F8E2F7F-8CBE-D159-2C37-53C9E6C82C82}"/>
              </a:ext>
            </a:extLst>
          </p:cNvPr>
          <p:cNvPicPr>
            <a:picLocks noChangeAspect="1"/>
          </p:cNvPicPr>
          <p:nvPr/>
        </p:nvPicPr>
        <p:blipFill>
          <a:blip r:embed="rId5">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177688" y="3871119"/>
            <a:ext cx="2585789" cy="2286000"/>
          </a:xfrm>
          <a:prstGeom prst="rect">
            <a:avLst/>
          </a:prstGeom>
        </p:spPr>
      </p:pic>
      <p:pic>
        <p:nvPicPr>
          <p:cNvPr id="39" name="Content Placeholder 38">
            <a:extLst>
              <a:ext uri="{FF2B5EF4-FFF2-40B4-BE49-F238E27FC236}">
                <a16:creationId xmlns:a16="http://schemas.microsoft.com/office/drawing/2014/main" id="{66A69C05-98C8-0B7B-791D-824C734CB84C}"/>
              </a:ext>
            </a:extLst>
          </p:cNvPr>
          <p:cNvPicPr>
            <a:picLocks noGrp="1" noChangeAspect="1"/>
          </p:cNvPicPr>
          <p:nvPr>
            <p:ph idx="1"/>
          </p:nvPr>
        </p:nvPicPr>
        <p:blipFill>
          <a:blip r:embed="rId6">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057079" y="1690688"/>
            <a:ext cx="2743200" cy="2286000"/>
          </a:xfrm>
        </p:spPr>
      </p:pic>
    </p:spTree>
    <p:extLst>
      <p:ext uri="{BB962C8B-B14F-4D97-AF65-F5344CB8AC3E}">
        <p14:creationId xmlns:p14="http://schemas.microsoft.com/office/powerpoint/2010/main" val="104352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F93A9-C0B1-44FF-BB65-E435C5790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C0348-8C6B-F00C-BCD4-12C9AD0BC547}"/>
              </a:ext>
            </a:extLst>
          </p:cNvPr>
          <p:cNvSpPr>
            <a:spLocks noGrp="1"/>
          </p:cNvSpPr>
          <p:nvPr>
            <p:ph type="title"/>
          </p:nvPr>
        </p:nvSpPr>
        <p:spPr>
          <a:xfrm>
            <a:off x="1825412" y="656529"/>
            <a:ext cx="10890929" cy="1097280"/>
          </a:xfrm>
        </p:spPr>
        <p:txBody>
          <a:bodyPr/>
          <a:lstStyle/>
          <a:p>
            <a:r>
              <a:rPr lang="en-US"/>
              <a:t>ROC Stratified 5-fold validation</a:t>
            </a:r>
            <a:endParaRPr lang="en-AS"/>
          </a:p>
        </p:txBody>
      </p:sp>
      <p:pic>
        <p:nvPicPr>
          <p:cNvPr id="9" name="Content Placeholder 8" descr="A graph of a curve&#10;&#10;Description automatically generated">
            <a:extLst>
              <a:ext uri="{FF2B5EF4-FFF2-40B4-BE49-F238E27FC236}">
                <a16:creationId xmlns:a16="http://schemas.microsoft.com/office/drawing/2014/main" id="{2A660BAF-8A23-33E4-C31E-07C280426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800" y="1731585"/>
            <a:ext cx="3291840" cy="2468880"/>
          </a:xfrm>
        </p:spPr>
      </p:pic>
      <p:pic>
        <p:nvPicPr>
          <p:cNvPr id="11" name="Picture 10" descr="A graph of a curve&#10;&#10;Description automatically generated">
            <a:extLst>
              <a:ext uri="{FF2B5EF4-FFF2-40B4-BE49-F238E27FC236}">
                <a16:creationId xmlns:a16="http://schemas.microsoft.com/office/drawing/2014/main" id="{8FEB97B6-4B16-B54B-74F1-05ED62C4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1690688"/>
            <a:ext cx="3291840" cy="2468880"/>
          </a:xfrm>
          <a:prstGeom prst="rect">
            <a:avLst/>
          </a:prstGeom>
        </p:spPr>
      </p:pic>
      <p:pic>
        <p:nvPicPr>
          <p:cNvPr id="13" name="Picture 12" descr="A graph of a curve&#10;&#10;Description automatically generated">
            <a:extLst>
              <a:ext uri="{FF2B5EF4-FFF2-40B4-BE49-F238E27FC236}">
                <a16:creationId xmlns:a16="http://schemas.microsoft.com/office/drawing/2014/main" id="{6C3A7FB4-CC08-4FA9-A69D-90AF288E8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786" y="1690688"/>
            <a:ext cx="3291840" cy="2468880"/>
          </a:xfrm>
          <a:prstGeom prst="rect">
            <a:avLst/>
          </a:prstGeom>
        </p:spPr>
      </p:pic>
      <p:pic>
        <p:nvPicPr>
          <p:cNvPr id="15" name="Picture 14" descr="A graph of a curve&#10;&#10;Description automatically generated">
            <a:extLst>
              <a:ext uri="{FF2B5EF4-FFF2-40B4-BE49-F238E27FC236}">
                <a16:creationId xmlns:a16="http://schemas.microsoft.com/office/drawing/2014/main" id="{16BB6652-1628-476B-6D9A-77695A5BA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489" y="4276890"/>
            <a:ext cx="3291840" cy="2468880"/>
          </a:xfrm>
          <a:prstGeom prst="rect">
            <a:avLst/>
          </a:prstGeom>
        </p:spPr>
      </p:pic>
      <p:pic>
        <p:nvPicPr>
          <p:cNvPr id="17" name="Picture 16" descr="A graph of a curve&#10;&#10;Description automatically generated">
            <a:extLst>
              <a:ext uri="{FF2B5EF4-FFF2-40B4-BE49-F238E27FC236}">
                <a16:creationId xmlns:a16="http://schemas.microsoft.com/office/drawing/2014/main" id="{E745B315-AC3F-D7FC-AD9A-BB43C244F3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059" y="4151529"/>
            <a:ext cx="3291840" cy="2468880"/>
          </a:xfrm>
          <a:prstGeom prst="rect">
            <a:avLst/>
          </a:prstGeom>
        </p:spPr>
      </p:pic>
      <p:sp>
        <p:nvSpPr>
          <p:cNvPr id="4" name="TextBox 3">
            <a:extLst>
              <a:ext uri="{FF2B5EF4-FFF2-40B4-BE49-F238E27FC236}">
                <a16:creationId xmlns:a16="http://schemas.microsoft.com/office/drawing/2014/main" id="{3FF90764-CEB5-8E15-CA04-9796F94CC954}"/>
              </a:ext>
            </a:extLst>
          </p:cNvPr>
          <p:cNvSpPr txBox="1"/>
          <p:nvPr/>
        </p:nvSpPr>
        <p:spPr>
          <a:xfrm>
            <a:off x="6340284" y="864245"/>
            <a:ext cx="6096000" cy="830997"/>
          </a:xfrm>
          <a:prstGeom prst="rect">
            <a:avLst/>
          </a:prstGeom>
          <a:noFill/>
        </p:spPr>
        <p:txBody>
          <a:bodyPr wrap="square">
            <a:spAutoFit/>
          </a:bodyPr>
          <a:lstStyle/>
          <a:p>
            <a:endParaRPr lang="en-AS" sz="2400"/>
          </a:p>
          <a:p>
            <a:r>
              <a:rPr lang="en-AS" sz="2400"/>
              <a:t>Mean AUC score: 0.74691, std: 0.00937</a:t>
            </a:r>
          </a:p>
        </p:txBody>
      </p:sp>
    </p:spTree>
    <p:extLst>
      <p:ext uri="{BB962C8B-B14F-4D97-AF65-F5344CB8AC3E}">
        <p14:creationId xmlns:p14="http://schemas.microsoft.com/office/powerpoint/2010/main" val="889786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EF690-3DC5-C853-770E-6C952135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E19D9-B8FE-C90E-1B13-4C8F5932E626}"/>
              </a:ext>
            </a:extLst>
          </p:cNvPr>
          <p:cNvSpPr>
            <a:spLocks noGrp="1"/>
          </p:cNvSpPr>
          <p:nvPr>
            <p:ph type="title"/>
          </p:nvPr>
        </p:nvSpPr>
        <p:spPr>
          <a:xfrm>
            <a:off x="1843389" y="587050"/>
            <a:ext cx="10890929" cy="1097280"/>
          </a:xfrm>
        </p:spPr>
        <p:txBody>
          <a:bodyPr/>
          <a:lstStyle/>
          <a:p>
            <a:r>
              <a:rPr lang="en-US"/>
              <a:t>F1 vs threshold Stratified 5-fold validation</a:t>
            </a:r>
            <a:endParaRPr lang="en-AS"/>
          </a:p>
        </p:txBody>
      </p:sp>
      <p:pic>
        <p:nvPicPr>
          <p:cNvPr id="6" name="Picture 5" descr="A graph of a graph showing the value of a number of objects&#10;&#10;Description automatically generated with medium confidence">
            <a:extLst>
              <a:ext uri="{FF2B5EF4-FFF2-40B4-BE49-F238E27FC236}">
                <a16:creationId xmlns:a16="http://schemas.microsoft.com/office/drawing/2014/main" id="{AEA62F8F-1A83-CB61-784F-1EFF1EBAC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1540"/>
            <a:ext cx="3291840" cy="2468880"/>
          </a:xfrm>
          <a:prstGeom prst="rect">
            <a:avLst/>
          </a:prstGeom>
        </p:spPr>
      </p:pic>
      <p:pic>
        <p:nvPicPr>
          <p:cNvPr id="8" name="Picture 7" descr="A graph of a graph showing the number of the same number&#10;&#10;Description automatically generated with medium confidence">
            <a:extLst>
              <a:ext uri="{FF2B5EF4-FFF2-40B4-BE49-F238E27FC236}">
                <a16:creationId xmlns:a16="http://schemas.microsoft.com/office/drawing/2014/main" id="{BD50BFF3-78F6-E63F-AD8B-4C83802F9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307" y="1521539"/>
            <a:ext cx="3291840" cy="2468880"/>
          </a:xfrm>
          <a:prstGeom prst="rect">
            <a:avLst/>
          </a:prstGeom>
        </p:spPr>
      </p:pic>
      <p:pic>
        <p:nvPicPr>
          <p:cNvPr id="12" name="Picture 11" descr="A graph showing the number of the same number of objects&#10;&#10;Description automatically generated with medium confidence">
            <a:extLst>
              <a:ext uri="{FF2B5EF4-FFF2-40B4-BE49-F238E27FC236}">
                <a16:creationId xmlns:a16="http://schemas.microsoft.com/office/drawing/2014/main" id="{D51FA777-C5CC-CEF8-C634-0F512A7F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557" y="1521538"/>
            <a:ext cx="3291840" cy="2468880"/>
          </a:xfrm>
          <a:prstGeom prst="rect">
            <a:avLst/>
          </a:prstGeom>
        </p:spPr>
      </p:pic>
      <p:pic>
        <p:nvPicPr>
          <p:cNvPr id="16" name="Picture 15" descr="A graph of a graph showing the number of the same number&#10;&#10;Description automatically generated with medium confidence">
            <a:extLst>
              <a:ext uri="{FF2B5EF4-FFF2-40B4-BE49-F238E27FC236}">
                <a16:creationId xmlns:a16="http://schemas.microsoft.com/office/drawing/2014/main" id="{CFA4F57B-7C96-0F44-8797-7873E2063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327" y="4140587"/>
            <a:ext cx="3291840" cy="2468880"/>
          </a:xfrm>
          <a:prstGeom prst="rect">
            <a:avLst/>
          </a:prstGeom>
        </p:spPr>
      </p:pic>
      <p:pic>
        <p:nvPicPr>
          <p:cNvPr id="19" name="Picture 18" descr="A graph with a line graph&#10;&#10;Description automatically generated">
            <a:extLst>
              <a:ext uri="{FF2B5EF4-FFF2-40B4-BE49-F238E27FC236}">
                <a16:creationId xmlns:a16="http://schemas.microsoft.com/office/drawing/2014/main" id="{45CB401F-5F83-1330-D8A4-7F0BD70CDF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2027" y="4140587"/>
            <a:ext cx="3291840" cy="2468880"/>
          </a:xfrm>
          <a:prstGeom prst="rect">
            <a:avLst/>
          </a:prstGeom>
        </p:spPr>
      </p:pic>
      <p:sp>
        <p:nvSpPr>
          <p:cNvPr id="3" name="Oval 2">
            <a:extLst>
              <a:ext uri="{FF2B5EF4-FFF2-40B4-BE49-F238E27FC236}">
                <a16:creationId xmlns:a16="http://schemas.microsoft.com/office/drawing/2014/main" id="{FAAD6B65-9EE2-0779-98CF-229810AE337C}"/>
              </a:ext>
            </a:extLst>
          </p:cNvPr>
          <p:cNvSpPr/>
          <p:nvPr/>
        </p:nvSpPr>
        <p:spPr>
          <a:xfrm>
            <a:off x="5727854" y="1690688"/>
            <a:ext cx="520547" cy="5517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4" name="TextBox 3">
            <a:extLst>
              <a:ext uri="{FF2B5EF4-FFF2-40B4-BE49-F238E27FC236}">
                <a16:creationId xmlns:a16="http://schemas.microsoft.com/office/drawing/2014/main" id="{CDA9BE8D-D822-56E3-F5E0-585FB43C6675}"/>
              </a:ext>
            </a:extLst>
          </p:cNvPr>
          <p:cNvSpPr txBox="1"/>
          <p:nvPr/>
        </p:nvSpPr>
        <p:spPr>
          <a:xfrm>
            <a:off x="6303701" y="1761476"/>
            <a:ext cx="1156603" cy="769441"/>
          </a:xfrm>
          <a:prstGeom prst="rect">
            <a:avLst/>
          </a:prstGeom>
          <a:noFill/>
        </p:spPr>
        <p:txBody>
          <a:bodyPr wrap="square" rtlCol="0">
            <a:spAutoFit/>
          </a:bodyPr>
          <a:lstStyle/>
          <a:p>
            <a:r>
              <a:rPr lang="en-US" sz="4400" b="1">
                <a:solidFill>
                  <a:srgbClr val="FF0000"/>
                </a:solidFill>
              </a:rPr>
              <a:t>0.5</a:t>
            </a:r>
            <a:endParaRPr lang="en-AS" sz="4400" b="1">
              <a:solidFill>
                <a:srgbClr val="FF0000"/>
              </a:solidFill>
            </a:endParaRPr>
          </a:p>
        </p:txBody>
      </p:sp>
    </p:spTree>
    <p:extLst>
      <p:ext uri="{BB962C8B-B14F-4D97-AF65-F5344CB8AC3E}">
        <p14:creationId xmlns:p14="http://schemas.microsoft.com/office/powerpoint/2010/main" val="105096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ADA9B-3A18-27A5-2EAF-FD0E5959D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89EA0-94A6-3516-6FC2-9FBDF22CA9BF}"/>
              </a:ext>
            </a:extLst>
          </p:cNvPr>
          <p:cNvSpPr>
            <a:spLocks noGrp="1"/>
          </p:cNvSpPr>
          <p:nvPr>
            <p:ph type="ctrTitle"/>
          </p:nvPr>
        </p:nvSpPr>
        <p:spPr/>
        <p:txBody>
          <a:bodyPr/>
          <a:lstStyle/>
          <a:p>
            <a:r>
              <a:rPr lang="en-US"/>
              <a:t>Models evaluation</a:t>
            </a:r>
            <a:endParaRPr lang="en-AS"/>
          </a:p>
        </p:txBody>
      </p:sp>
      <p:sp>
        <p:nvSpPr>
          <p:cNvPr id="3" name="Subtitle 2">
            <a:extLst>
              <a:ext uri="{FF2B5EF4-FFF2-40B4-BE49-F238E27FC236}">
                <a16:creationId xmlns:a16="http://schemas.microsoft.com/office/drawing/2014/main" id="{04A16BCC-C92C-3420-C85F-3B8DCC722BF0}"/>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211024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D4329-2F27-1922-2EEA-129608044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C58A0-7BD9-9E3F-69E6-CF1C82376D4E}"/>
              </a:ext>
            </a:extLst>
          </p:cNvPr>
          <p:cNvSpPr>
            <a:spLocks noGrp="1"/>
          </p:cNvSpPr>
          <p:nvPr>
            <p:ph type="title"/>
          </p:nvPr>
        </p:nvSpPr>
        <p:spPr>
          <a:xfrm>
            <a:off x="1757679" y="642201"/>
            <a:ext cx="10890929" cy="1097280"/>
          </a:xfrm>
        </p:spPr>
        <p:txBody>
          <a:bodyPr/>
          <a:lstStyle/>
          <a:p>
            <a:r>
              <a:rPr lang="en-US"/>
              <a:t>Model scores comparison</a:t>
            </a:r>
            <a:endParaRPr lang="en-AS"/>
          </a:p>
        </p:txBody>
      </p:sp>
      <p:graphicFrame>
        <p:nvGraphicFramePr>
          <p:cNvPr id="3" name="Content Placeholder 2">
            <a:extLst>
              <a:ext uri="{FF2B5EF4-FFF2-40B4-BE49-F238E27FC236}">
                <a16:creationId xmlns:a16="http://schemas.microsoft.com/office/drawing/2014/main" id="{2900418C-31A8-D08C-0B70-646F0768FEC9}"/>
              </a:ext>
            </a:extLst>
          </p:cNvPr>
          <p:cNvGraphicFramePr>
            <a:graphicFrameLocks noGrp="1"/>
          </p:cNvGraphicFramePr>
          <p:nvPr>
            <p:ph idx="1"/>
            <p:extLst>
              <p:ext uri="{D42A27DB-BD31-4B8C-83A1-F6EECF244321}">
                <p14:modId xmlns:p14="http://schemas.microsoft.com/office/powerpoint/2010/main" val="3538597605"/>
              </p:ext>
            </p:extLst>
          </p:nvPr>
        </p:nvGraphicFramePr>
        <p:xfrm>
          <a:off x="916857" y="1617665"/>
          <a:ext cx="10105103" cy="4513469"/>
        </p:xfrm>
        <a:graphic>
          <a:graphicData uri="http://schemas.openxmlformats.org/drawingml/2006/table">
            <a:tbl>
              <a:tblPr>
                <a:tableStyleId>{5C22544A-7EE6-4342-B048-85BDC9FD1C3A}</a:tableStyleId>
              </a:tblPr>
              <a:tblGrid>
                <a:gridCol w="1727740">
                  <a:extLst>
                    <a:ext uri="{9D8B030D-6E8A-4147-A177-3AD203B41FA5}">
                      <a16:colId xmlns:a16="http://schemas.microsoft.com/office/drawing/2014/main" val="2163994197"/>
                    </a:ext>
                  </a:extLst>
                </a:gridCol>
                <a:gridCol w="2947322">
                  <a:extLst>
                    <a:ext uri="{9D8B030D-6E8A-4147-A177-3AD203B41FA5}">
                      <a16:colId xmlns:a16="http://schemas.microsoft.com/office/drawing/2014/main" val="3775253353"/>
                    </a:ext>
                  </a:extLst>
                </a:gridCol>
                <a:gridCol w="2802133">
                  <a:extLst>
                    <a:ext uri="{9D8B030D-6E8A-4147-A177-3AD203B41FA5}">
                      <a16:colId xmlns:a16="http://schemas.microsoft.com/office/drawing/2014/main" val="3644621879"/>
                    </a:ext>
                  </a:extLst>
                </a:gridCol>
                <a:gridCol w="2627908">
                  <a:extLst>
                    <a:ext uri="{9D8B030D-6E8A-4147-A177-3AD203B41FA5}">
                      <a16:colId xmlns:a16="http://schemas.microsoft.com/office/drawing/2014/main" val="4087604149"/>
                    </a:ext>
                  </a:extLst>
                </a:gridCol>
              </a:tblGrid>
              <a:tr h="604999">
                <a:tc>
                  <a:txBody>
                    <a:bodyPr/>
                    <a:lstStyle/>
                    <a:p>
                      <a:pPr marL="0" marR="0">
                        <a:lnSpc>
                          <a:spcPct val="115000"/>
                        </a:lnSpc>
                        <a:spcAft>
                          <a:spcPts val="800"/>
                        </a:spcAft>
                      </a:pPr>
                      <a:r>
                        <a:rPr lang="en-AS" sz="2800">
                          <a:effectLst/>
                        </a:rPr>
                        <a:t> </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a:effectLst/>
                        </a:rPr>
                        <a:t>Probit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a:effectLst/>
                        </a:rPr>
                        <a:t>Logistic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err="1">
                          <a:effectLst/>
                        </a:rPr>
                        <a:t>LightGBM</a:t>
                      </a:r>
                      <a:r>
                        <a:rPr lang="en-HK" sz="2400">
                          <a:effectLst/>
                        </a:rPr>
                        <a:t>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391846284"/>
                  </a:ext>
                </a:extLst>
              </a:tr>
              <a:tr h="1045685">
                <a:tc>
                  <a:txBody>
                    <a:bodyPr/>
                    <a:lstStyle/>
                    <a:p>
                      <a:pPr marL="0" marR="0">
                        <a:lnSpc>
                          <a:spcPct val="115000"/>
                        </a:lnSpc>
                        <a:spcAft>
                          <a:spcPts val="800"/>
                        </a:spcAft>
                      </a:pPr>
                      <a:r>
                        <a:rPr lang="en-HK" sz="1600">
                          <a:effectLst/>
                        </a:rPr>
                        <a:t>Hyperparameters</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 0.00617, l2= 0.04057, </a:t>
                      </a:r>
                      <a:r>
                        <a:rPr lang="en-HK" sz="1800" err="1">
                          <a:effectLst/>
                        </a:rPr>
                        <a:t>n_neighbors</a:t>
                      </a:r>
                      <a:r>
                        <a:rPr lang="en-HK" sz="1800">
                          <a:effectLst/>
                        </a:rPr>
                        <a:t>=11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l1=0.00274, l2= 0.00904, </a:t>
                      </a:r>
                      <a:endParaRPr lang="en-AS" sz="3200">
                        <a:effectLst/>
                      </a:endParaRPr>
                    </a:p>
                    <a:p>
                      <a:pPr marL="0" marR="0">
                        <a:lnSpc>
                          <a:spcPct val="115000"/>
                        </a:lnSpc>
                        <a:spcAft>
                          <a:spcPts val="800"/>
                        </a:spcAft>
                      </a:pPr>
                      <a:r>
                        <a:rPr lang="en-HK" sz="1800" err="1">
                          <a:effectLst/>
                        </a:rPr>
                        <a:t>n_neighbors</a:t>
                      </a:r>
                      <a:r>
                        <a:rPr lang="en-HK" sz="1800">
                          <a:effectLst/>
                        </a:rPr>
                        <a:t>=14</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 4.45330,l2=4.63382, </a:t>
                      </a:r>
                      <a:endParaRPr lang="en-AS" sz="3200">
                        <a:effectLst/>
                      </a:endParaRPr>
                    </a:p>
                    <a:p>
                      <a:pPr marL="0" marR="0">
                        <a:lnSpc>
                          <a:spcPct val="115000"/>
                        </a:lnSpc>
                        <a:spcAft>
                          <a:spcPts val="800"/>
                        </a:spcAft>
                      </a:pPr>
                      <a:r>
                        <a:rPr lang="en-HK" sz="1800">
                          <a:effectLst/>
                        </a:rPr>
                        <a:t>n_neighbors=16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095415817"/>
                  </a:ext>
                </a:extLst>
              </a:tr>
              <a:tr h="572557">
                <a:tc>
                  <a:txBody>
                    <a:bodyPr/>
                    <a:lstStyle/>
                    <a:p>
                      <a:pPr marL="0" marR="0">
                        <a:lnSpc>
                          <a:spcPct val="115000"/>
                        </a:lnSpc>
                        <a:spcAft>
                          <a:spcPts val="800"/>
                        </a:spcAft>
                      </a:pPr>
                      <a:r>
                        <a:rPr lang="en-HK" sz="1600">
                          <a:effectLst/>
                        </a:rPr>
                        <a:t>F1 score</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0.47780 ± 0.01337</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0.47644 ± 0.01573</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solidFill>
                            <a:srgbClr val="FF0000"/>
                          </a:solidFill>
                          <a:effectLst/>
                        </a:rPr>
                        <a:t>0.51456 ± 0.00686</a:t>
                      </a:r>
                      <a:endParaRPr lang="en-AS" sz="3200" b="1">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954430260"/>
                  </a:ext>
                </a:extLst>
              </a:tr>
              <a:tr h="572557">
                <a:tc>
                  <a:txBody>
                    <a:bodyPr/>
                    <a:lstStyle/>
                    <a:p>
                      <a:pPr marL="0" marR="0">
                        <a:lnSpc>
                          <a:spcPct val="115000"/>
                        </a:lnSpc>
                        <a:spcAft>
                          <a:spcPts val="800"/>
                        </a:spcAft>
                      </a:pPr>
                      <a:r>
                        <a:rPr lang="en-HK" sz="1600">
                          <a:effectLst/>
                        </a:rPr>
                        <a:t>AUC</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0.68860 ± 0.02094</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0.69117 ± 0.01810</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solidFill>
                            <a:srgbClr val="FF0000"/>
                          </a:solidFill>
                          <a:effectLst/>
                        </a:rPr>
                        <a:t>0.74691 ± 0.00937</a:t>
                      </a:r>
                      <a:endParaRPr lang="en-AS" sz="3200" b="1">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625857797"/>
                  </a:ext>
                </a:extLst>
              </a:tr>
              <a:tr h="572557">
                <a:tc>
                  <a:txBody>
                    <a:bodyPr/>
                    <a:lstStyle/>
                    <a:p>
                      <a:pPr marL="0" marR="0">
                        <a:lnSpc>
                          <a:spcPct val="115000"/>
                        </a:lnSpc>
                        <a:spcAft>
                          <a:spcPts val="800"/>
                        </a:spcAft>
                      </a:pPr>
                      <a:r>
                        <a:rPr lang="en-HK" sz="1600">
                          <a:effectLst/>
                        </a:rPr>
                        <a:t>Precision</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0.37777 ± 0.01301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0.38676 ± 0.01482</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dirty="0">
                          <a:solidFill>
                            <a:srgbClr val="FF0000"/>
                          </a:solidFill>
                          <a:effectLst/>
                        </a:rPr>
                        <a:t>0.44828 ± 0.00754</a:t>
                      </a:r>
                      <a:endParaRPr lang="en-AS" sz="3200" b="1" dirty="0">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060191866"/>
                  </a:ext>
                </a:extLst>
              </a:tr>
              <a:tr h="572557">
                <a:tc>
                  <a:txBody>
                    <a:bodyPr/>
                    <a:lstStyle/>
                    <a:p>
                      <a:pPr marL="0" marR="0">
                        <a:lnSpc>
                          <a:spcPct val="115000"/>
                        </a:lnSpc>
                        <a:spcAft>
                          <a:spcPts val="800"/>
                        </a:spcAft>
                      </a:pPr>
                      <a:r>
                        <a:rPr lang="en-HK" sz="1600" b="1">
                          <a:effectLst/>
                        </a:rPr>
                        <a:t>Recall</a:t>
                      </a:r>
                      <a:endParaRPr lang="en-AS" sz="24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dirty="0">
                          <a:solidFill>
                            <a:srgbClr val="FF0000"/>
                          </a:solidFill>
                          <a:effectLst/>
                        </a:rPr>
                        <a:t>0.65018 ± 0.01499</a:t>
                      </a:r>
                      <a:endParaRPr lang="en-AS" sz="3200" b="1" dirty="0">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0.628268 ± 0.02206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0.60424 ± 0.01596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3843633968"/>
                  </a:ext>
                </a:extLst>
              </a:tr>
              <a:tr h="572557">
                <a:tc>
                  <a:txBody>
                    <a:bodyPr/>
                    <a:lstStyle/>
                    <a:p>
                      <a:pPr marL="0" marR="0">
                        <a:lnSpc>
                          <a:spcPct val="115000"/>
                        </a:lnSpc>
                        <a:spcAft>
                          <a:spcPts val="800"/>
                        </a:spcAft>
                      </a:pPr>
                      <a:r>
                        <a:rPr lang="en-HK" sz="1600">
                          <a:effectLst/>
                        </a:rPr>
                        <a:t>Accuracy</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0.64370 ± 0.01357</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0.656804 ± 0.01481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dirty="0">
                          <a:solidFill>
                            <a:srgbClr val="FF0000"/>
                          </a:solidFill>
                          <a:effectLst/>
                        </a:rPr>
                        <a:t>0.71436 ± 0.00615</a:t>
                      </a:r>
                      <a:endParaRPr lang="en-AS" sz="3200" dirty="0">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585177908"/>
                  </a:ext>
                </a:extLst>
              </a:tr>
            </a:tbl>
          </a:graphicData>
        </a:graphic>
      </p:graphicFrame>
    </p:spTree>
    <p:extLst>
      <p:ext uri="{BB962C8B-B14F-4D97-AF65-F5344CB8AC3E}">
        <p14:creationId xmlns:p14="http://schemas.microsoft.com/office/powerpoint/2010/main" val="264109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8741-3E51-8D56-EA65-497977ABB4D1}"/>
              </a:ext>
            </a:extLst>
          </p:cNvPr>
          <p:cNvSpPr>
            <a:spLocks noGrp="1"/>
          </p:cNvSpPr>
          <p:nvPr>
            <p:ph type="title"/>
          </p:nvPr>
        </p:nvSpPr>
        <p:spPr>
          <a:xfrm>
            <a:off x="1946564" y="596372"/>
            <a:ext cx="10515600" cy="1325563"/>
          </a:xfrm>
        </p:spPr>
        <p:txBody>
          <a:bodyPr/>
          <a:lstStyle/>
          <a:p>
            <a:r>
              <a:rPr lang="en-US" altLang="zh-TW"/>
              <a:t>Test</a:t>
            </a:r>
            <a:r>
              <a:rPr lang="zh-TW" altLang="en-US"/>
              <a:t> </a:t>
            </a:r>
            <a:r>
              <a:rPr lang="en-US" altLang="zh-TW"/>
              <a:t>result (</a:t>
            </a:r>
            <a:r>
              <a:rPr lang="en-US" altLang="zh-TW" err="1"/>
              <a:t>LightGBM</a:t>
            </a:r>
            <a:r>
              <a:rPr lang="en-US" altLang="zh-TW"/>
              <a:t> Model)</a:t>
            </a:r>
            <a:endParaRPr lang="en-US"/>
          </a:p>
        </p:txBody>
      </p:sp>
      <p:graphicFrame>
        <p:nvGraphicFramePr>
          <p:cNvPr id="4" name="Content Placeholder 3">
            <a:extLst>
              <a:ext uri="{FF2B5EF4-FFF2-40B4-BE49-F238E27FC236}">
                <a16:creationId xmlns:a16="http://schemas.microsoft.com/office/drawing/2014/main" id="{0EFEC353-7A09-96FF-3883-13BA1443D06E}"/>
              </a:ext>
            </a:extLst>
          </p:cNvPr>
          <p:cNvGraphicFramePr>
            <a:graphicFrameLocks noGrp="1"/>
          </p:cNvGraphicFramePr>
          <p:nvPr>
            <p:ph idx="1"/>
            <p:extLst>
              <p:ext uri="{D42A27DB-BD31-4B8C-83A1-F6EECF244321}">
                <p14:modId xmlns:p14="http://schemas.microsoft.com/office/powerpoint/2010/main" val="2818492334"/>
              </p:ext>
            </p:extLst>
          </p:nvPr>
        </p:nvGraphicFramePr>
        <p:xfrm>
          <a:off x="2939379" y="1825625"/>
          <a:ext cx="6366164"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6C70519-DE73-3DE2-F986-B924E60D7204}"/>
              </a:ext>
            </a:extLst>
          </p:cNvPr>
          <p:cNvSpPr txBox="1"/>
          <p:nvPr/>
        </p:nvSpPr>
        <p:spPr>
          <a:xfrm>
            <a:off x="4737375" y="6176963"/>
            <a:ext cx="2655651" cy="369332"/>
          </a:xfrm>
          <a:prstGeom prst="rect">
            <a:avLst/>
          </a:prstGeom>
          <a:noFill/>
        </p:spPr>
        <p:txBody>
          <a:bodyPr wrap="square" rtlCol="0">
            <a:spAutoFit/>
          </a:bodyPr>
          <a:lstStyle/>
          <a:p>
            <a:pPr algn="ctr"/>
            <a:r>
              <a:rPr lang="en-HK" b="1" dirty="0"/>
              <a:t>Mortality</a:t>
            </a:r>
          </a:p>
        </p:txBody>
      </p:sp>
      <p:sp>
        <p:nvSpPr>
          <p:cNvPr id="5" name="TextBox 4">
            <a:extLst>
              <a:ext uri="{FF2B5EF4-FFF2-40B4-BE49-F238E27FC236}">
                <a16:creationId xmlns:a16="http://schemas.microsoft.com/office/drawing/2014/main" id="{C06C759A-F862-086E-2E7E-2761726B723A}"/>
              </a:ext>
            </a:extLst>
          </p:cNvPr>
          <p:cNvSpPr txBox="1"/>
          <p:nvPr/>
        </p:nvSpPr>
        <p:spPr>
          <a:xfrm>
            <a:off x="1115146" y="3631962"/>
            <a:ext cx="2655651" cy="369332"/>
          </a:xfrm>
          <a:prstGeom prst="rect">
            <a:avLst/>
          </a:prstGeom>
          <a:noFill/>
        </p:spPr>
        <p:txBody>
          <a:bodyPr wrap="square" rtlCol="0">
            <a:spAutoFit/>
          </a:bodyPr>
          <a:lstStyle/>
          <a:p>
            <a:pPr algn="ctr"/>
            <a:r>
              <a:rPr lang="en-HK" b="1" dirty="0"/>
              <a:t>Count</a:t>
            </a:r>
          </a:p>
        </p:txBody>
      </p:sp>
    </p:spTree>
    <p:extLst>
      <p:ext uri="{BB962C8B-B14F-4D97-AF65-F5344CB8AC3E}">
        <p14:creationId xmlns:p14="http://schemas.microsoft.com/office/powerpoint/2010/main" val="1486252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70A3-4AC6-EFBB-9712-A66955ED8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03815-83B3-3E52-333B-B7C4C0B84873}"/>
              </a:ext>
            </a:extLst>
          </p:cNvPr>
          <p:cNvSpPr>
            <a:spLocks noGrp="1"/>
          </p:cNvSpPr>
          <p:nvPr>
            <p:ph type="title"/>
          </p:nvPr>
        </p:nvSpPr>
        <p:spPr/>
        <p:txBody>
          <a:bodyPr/>
          <a:lstStyle/>
          <a:p>
            <a:r>
              <a:rPr lang="en-US"/>
              <a:t>Conclusion</a:t>
            </a:r>
            <a:endParaRPr lang="en-AS"/>
          </a:p>
        </p:txBody>
      </p:sp>
      <p:sp>
        <p:nvSpPr>
          <p:cNvPr id="7" name="Content Placeholder 6">
            <a:extLst>
              <a:ext uri="{FF2B5EF4-FFF2-40B4-BE49-F238E27FC236}">
                <a16:creationId xmlns:a16="http://schemas.microsoft.com/office/drawing/2014/main" id="{519AA56D-1FF4-AEDF-D012-9DDB746AB1F4}"/>
              </a:ext>
            </a:extLst>
          </p:cNvPr>
          <p:cNvSpPr>
            <a:spLocks noGrp="1"/>
          </p:cNvSpPr>
          <p:nvPr>
            <p:ph idx="1"/>
          </p:nvPr>
        </p:nvSpPr>
        <p:spPr>
          <a:xfrm>
            <a:off x="550653" y="2156306"/>
            <a:ext cx="6159260" cy="3618092"/>
          </a:xfrm>
        </p:spPr>
        <p:txBody>
          <a:bodyPr/>
          <a:lstStyle/>
          <a:p>
            <a:r>
              <a:rPr lang="en-US"/>
              <a:t>Continuous capturing useful data</a:t>
            </a:r>
          </a:p>
          <a:p>
            <a:pPr lvl="1"/>
            <a:r>
              <a:rPr lang="en-US"/>
              <a:t>data engineering</a:t>
            </a:r>
          </a:p>
          <a:p>
            <a:r>
              <a:rPr lang="en-US"/>
              <a:t>Reliable AI model prediction</a:t>
            </a:r>
          </a:p>
          <a:p>
            <a:pPr lvl="1"/>
            <a:r>
              <a:rPr lang="en-US"/>
              <a:t>recall, precision, f1-score</a:t>
            </a:r>
          </a:p>
          <a:p>
            <a:r>
              <a:rPr lang="en-US"/>
              <a:t>Compatible with growing data</a:t>
            </a:r>
          </a:p>
          <a:p>
            <a:pPr lvl="1"/>
            <a:r>
              <a:rPr lang="en-US"/>
              <a:t>hyperparameter tuning</a:t>
            </a:r>
          </a:p>
          <a:p>
            <a:pPr lvl="1"/>
            <a:r>
              <a:rPr lang="en-US"/>
              <a:t>regularization(not easily underfitting/over-fitting)</a:t>
            </a:r>
          </a:p>
          <a:p>
            <a:endParaRPr lang="en-AS"/>
          </a:p>
        </p:txBody>
      </p:sp>
      <p:pic>
        <p:nvPicPr>
          <p:cNvPr id="3" name="Picture 2" descr="doctor meets patients using virtual AI machine">
            <a:extLst>
              <a:ext uri="{FF2B5EF4-FFF2-40B4-BE49-F238E27FC236}">
                <a16:creationId xmlns:a16="http://schemas.microsoft.com/office/drawing/2014/main" id="{DEDE4B8E-E1B5-4726-46BD-68E8A0B22C30}"/>
              </a:ext>
            </a:extLst>
          </p:cNvPr>
          <p:cNvPicPr>
            <a:picLocks noChangeAspect="1"/>
          </p:cNvPicPr>
          <p:nvPr/>
        </p:nvPicPr>
        <p:blipFill>
          <a:blip r:embed="rId2"/>
          <a:stretch>
            <a:fillRect/>
          </a:stretch>
        </p:blipFill>
        <p:spPr>
          <a:xfrm>
            <a:off x="6190891" y="2402111"/>
            <a:ext cx="5604294" cy="3132079"/>
          </a:xfrm>
          <a:prstGeom prst="rect">
            <a:avLst/>
          </a:prstGeom>
        </p:spPr>
      </p:pic>
    </p:spTree>
    <p:extLst>
      <p:ext uri="{BB962C8B-B14F-4D97-AF65-F5344CB8AC3E}">
        <p14:creationId xmlns:p14="http://schemas.microsoft.com/office/powerpoint/2010/main" val="376008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6620-E54D-038B-E911-840190C51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86A90-5E36-2451-029E-A75F4B883EF1}"/>
              </a:ext>
            </a:extLst>
          </p:cNvPr>
          <p:cNvSpPr>
            <a:spLocks noGrp="1"/>
          </p:cNvSpPr>
          <p:nvPr>
            <p:ph type="title"/>
          </p:nvPr>
        </p:nvSpPr>
        <p:spPr>
          <a:xfrm>
            <a:off x="1754504" y="619126"/>
            <a:ext cx="10890929" cy="1097280"/>
          </a:xfrm>
        </p:spPr>
        <p:txBody>
          <a:bodyPr/>
          <a:lstStyle/>
          <a:p>
            <a:r>
              <a:rPr lang="en-US"/>
              <a:t>References</a:t>
            </a:r>
            <a:endParaRPr lang="en-AS"/>
          </a:p>
        </p:txBody>
      </p:sp>
      <p:sp>
        <p:nvSpPr>
          <p:cNvPr id="7" name="Content Placeholder 6">
            <a:extLst>
              <a:ext uri="{FF2B5EF4-FFF2-40B4-BE49-F238E27FC236}">
                <a16:creationId xmlns:a16="http://schemas.microsoft.com/office/drawing/2014/main" id="{30786E94-F585-E7D1-DCF3-E3C71CB7104B}"/>
              </a:ext>
            </a:extLst>
          </p:cNvPr>
          <p:cNvSpPr>
            <a:spLocks noGrp="1"/>
          </p:cNvSpPr>
          <p:nvPr>
            <p:ph idx="1"/>
          </p:nvPr>
        </p:nvSpPr>
        <p:spPr>
          <a:xfrm>
            <a:off x="649605" y="1528572"/>
            <a:ext cx="10890928" cy="3566160"/>
          </a:xfrm>
        </p:spPr>
        <p:txBody>
          <a:bodyPr vert="horz" lIns="91440" tIns="45720" rIns="91440" bIns="45720" rtlCol="0" anchor="t">
            <a:noAutofit/>
          </a:bodyPr>
          <a:lstStyle/>
          <a:p>
            <a:pPr marL="0" marR="0" indent="0">
              <a:lnSpc>
                <a:spcPct val="115000"/>
              </a:lnSpc>
              <a:spcAft>
                <a:spcPts val="800"/>
              </a:spcAft>
              <a:buNone/>
            </a:pPr>
            <a:r>
              <a:rPr lang="en-HK" sz="1100">
                <a:effectLst/>
                <a:latin typeface="Aptos"/>
                <a:ea typeface="PMingLiU"/>
                <a:cs typeface="Aptos" panose="020B0004020202020204" pitchFamily="34" charset="0"/>
              </a:rPr>
              <a:t>1. “</a:t>
            </a:r>
            <a:r>
              <a:rPr lang="en-HK" sz="1100" err="1">
                <a:effectLst/>
                <a:latin typeface="Aptos"/>
                <a:ea typeface="PMingLiU"/>
                <a:cs typeface="Aptos" panose="020B0004020202020204" pitchFamily="34" charset="0"/>
              </a:rPr>
              <a:t>sklearn.preprocessing.QuantileTransformer</a:t>
            </a:r>
            <a:r>
              <a:rPr lang="en-HK" sz="1100">
                <a:effectLst/>
                <a:latin typeface="Aptos"/>
                <a:ea typeface="PMingLiU"/>
                <a:cs typeface="Aptos" panose="020B0004020202020204" pitchFamily="34" charset="0"/>
              </a:rPr>
              <a:t>,” scikit-learn, [Online]. Available: https://scikit-learn.org/dev/modules/generated/sklearn.preprocessing.QuantileTransformer.html. [Accessed: Nov. 19, 2024].</a:t>
            </a:r>
            <a:endParaRPr lang="en-U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2. “</a:t>
            </a:r>
            <a:r>
              <a:rPr lang="en-HK" sz="1100" err="1">
                <a:effectLst/>
                <a:latin typeface="Aptos"/>
                <a:ea typeface="PMingLiU"/>
                <a:cs typeface="Aptos" panose="020B0004020202020204" pitchFamily="34" charset="0"/>
              </a:rPr>
              <a:t>sklearn.ensemble.IsolationForest</a:t>
            </a:r>
            <a:r>
              <a:rPr lang="en-HK" sz="1100">
                <a:effectLst/>
                <a:latin typeface="Aptos"/>
                <a:ea typeface="PMingLiU"/>
                <a:cs typeface="Aptos" panose="020B0004020202020204" pitchFamily="34" charset="0"/>
              </a:rPr>
              <a:t>,” scikit-learn, [Online]. Available: https://scikit-learn.org/dev/modules/generated/sklearn.ensemble.IsolationForest.html.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3. “</a:t>
            </a:r>
            <a:r>
              <a:rPr lang="en-HK" sz="1100" err="1">
                <a:effectLst/>
                <a:latin typeface="Aptos"/>
                <a:ea typeface="PMingLiU"/>
                <a:cs typeface="Aptos" panose="020B0004020202020204" pitchFamily="34" charset="0"/>
              </a:rPr>
              <a:t>imblearn.over_sampling.SMOTE</a:t>
            </a:r>
            <a:r>
              <a:rPr lang="en-HK" sz="1100">
                <a:effectLst/>
                <a:latin typeface="Aptos"/>
                <a:ea typeface="PMingLiU"/>
                <a:cs typeface="Aptos" panose="020B0004020202020204" pitchFamily="34" charset="0"/>
              </a:rPr>
              <a:t>,” imbalanced-learn, [Online]. Available: https://imbalanced-learn.org/stable/references/generated/imblearn.over_sampling.SMOTE.html.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4. J. L. Horowitz and N. E. Savin, “Binary Response Models: Logits, Probits and </a:t>
            </a:r>
            <a:r>
              <a:rPr lang="en-HK" sz="1100" err="1">
                <a:effectLst/>
                <a:latin typeface="Aptos"/>
                <a:ea typeface="PMingLiU"/>
                <a:cs typeface="Aptos" panose="020B0004020202020204" pitchFamily="34" charset="0"/>
              </a:rPr>
              <a:t>Semiparametrics</a:t>
            </a:r>
            <a:r>
              <a:rPr lang="en-HK" sz="1100">
                <a:effectLst/>
                <a:latin typeface="Aptos"/>
                <a:ea typeface="PMingLiU"/>
                <a:cs typeface="Aptos" panose="020B0004020202020204" pitchFamily="34" charset="0"/>
              </a:rPr>
              <a:t>,” Journal of Economic Perspectives, vol. 15, no.     4, pp. 43–56, Dec. 2001, </a:t>
            </a:r>
            <a:r>
              <a:rPr lang="en-HK" sz="1100" err="1">
                <a:effectLst/>
                <a:latin typeface="Aptos"/>
                <a:ea typeface="PMingLiU"/>
                <a:cs typeface="Aptos" panose="020B0004020202020204" pitchFamily="34" charset="0"/>
              </a:rPr>
              <a:t>doi</a:t>
            </a:r>
            <a:r>
              <a:rPr lang="en-HK" sz="1100">
                <a:effectLst/>
                <a:latin typeface="Aptos"/>
                <a:ea typeface="PMingLiU"/>
                <a:cs typeface="Aptos" panose="020B0004020202020204" pitchFamily="34" charset="0"/>
              </a:rPr>
              <a:t>: 10.1257/jep.15.4.43.</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5. Fernando Nogueira. (2014–). Bayesian Optimization: Open source constrained global optimization tool for Python.</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6. “</a:t>
            </a:r>
            <a:r>
              <a:rPr lang="en-HK" sz="1100" err="1">
                <a:effectLst/>
                <a:latin typeface="Aptos"/>
                <a:ea typeface="PMingLiU"/>
                <a:cs typeface="Aptos" panose="020B0004020202020204" pitchFamily="34" charset="0"/>
              </a:rPr>
              <a:t>sklearn.model_selection.StratifiedKFold</a:t>
            </a:r>
            <a:r>
              <a:rPr lang="en-HK" sz="1100">
                <a:effectLst/>
                <a:latin typeface="Aptos"/>
                <a:ea typeface="PMingLiU"/>
                <a:cs typeface="Aptos" panose="020B0004020202020204" pitchFamily="34" charset="0"/>
              </a:rPr>
              <a:t>,” scikit-learn, [Online]. Available: https://scikit-learn.org/dev/modules/generated/sklearn.model_selection.StratifiedKFold.html.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7. Davidson, R. and J. G. MacKinnon. Econometric Theory and Methods. Oxford, UK: Oxford University Press, 2004.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8. G. Ke et al., “</a:t>
            </a:r>
            <a:r>
              <a:rPr lang="en-HK" sz="1100" err="1">
                <a:effectLst/>
                <a:latin typeface="Aptos"/>
                <a:ea typeface="PMingLiU"/>
                <a:cs typeface="Aptos" panose="020B0004020202020204" pitchFamily="34" charset="0"/>
              </a:rPr>
              <a:t>LightGBM</a:t>
            </a:r>
            <a:r>
              <a:rPr lang="en-HK" sz="1100">
                <a:effectLst/>
                <a:latin typeface="Aptos"/>
                <a:ea typeface="PMingLiU"/>
                <a:cs typeface="Aptos" panose="020B0004020202020204" pitchFamily="34" charset="0"/>
              </a:rPr>
              <a:t>: a highly efficient gradient boosting decision tree,” in Proceedings of the 31st International Conference on Neural Information Processing Systems, 2017, pp. 3149–3157.</a:t>
            </a:r>
            <a:br>
              <a:rPr lang="en-HK" sz="1100">
                <a:effectLst/>
                <a:latin typeface="Aptos" panose="020B0004020202020204" pitchFamily="34" charset="0"/>
                <a:ea typeface="PMingLiU" panose="02020500000000000000" pitchFamily="18" charset="-120"/>
                <a:cs typeface="Aptos" panose="020B0004020202020204" pitchFamily="34" charset="0"/>
              </a:rPr>
            </a:br>
            <a:r>
              <a:rPr lang="en-HK" sz="1100">
                <a:effectLst/>
                <a:latin typeface="Aptos"/>
                <a:ea typeface="PMingLiU"/>
                <a:cs typeface="Aptos" panose="020B0004020202020204" pitchFamily="34" charset="0"/>
              </a:rPr>
              <a:t>9. M. Filho, “</a:t>
            </a:r>
            <a:r>
              <a:rPr lang="en-HK" sz="1100" err="1">
                <a:effectLst/>
                <a:latin typeface="Aptos"/>
                <a:ea typeface="PMingLiU"/>
                <a:cs typeface="Aptos" panose="020B0004020202020204" pitchFamily="34" charset="0"/>
              </a:rPr>
              <a:t>LightGBM</a:t>
            </a:r>
            <a:r>
              <a:rPr lang="en-HK" sz="1100">
                <a:effectLst/>
                <a:latin typeface="Aptos"/>
                <a:ea typeface="PMingLiU"/>
                <a:cs typeface="Aptos" panose="020B0004020202020204" pitchFamily="34" charset="0"/>
              </a:rPr>
              <a:t> for Binary Classification in Python,” </a:t>
            </a:r>
            <a:r>
              <a:rPr lang="en-HK" sz="1100" err="1">
                <a:effectLst/>
                <a:latin typeface="Aptos"/>
                <a:ea typeface="PMingLiU"/>
                <a:cs typeface="Aptos" panose="020B0004020202020204" pitchFamily="34" charset="0"/>
              </a:rPr>
              <a:t>Forecastegy</a:t>
            </a:r>
            <a:r>
              <a:rPr lang="en-HK" sz="1100">
                <a:effectLst/>
                <a:latin typeface="Aptos"/>
                <a:ea typeface="PMingLiU"/>
                <a:cs typeface="Aptos" panose="020B0004020202020204" pitchFamily="34" charset="0"/>
              </a:rPr>
              <a:t>, Nov. 14, 2023. [Online]. Available: https://forecastegy.com/posts/lightgbm-binary-classification-python/. [Accessed: Nov. 19, 2024].</a:t>
            </a:r>
            <a:br>
              <a:rPr lang="en-HK" sz="1100">
                <a:effectLst/>
                <a:latin typeface="Aptos" panose="020B0004020202020204" pitchFamily="34" charset="0"/>
                <a:ea typeface="PMingLiU" panose="02020500000000000000" pitchFamily="18" charset="-120"/>
                <a:cs typeface="Aptos" panose="020B0004020202020204" pitchFamily="34" charset="0"/>
              </a:rPr>
            </a:br>
            <a:r>
              <a:rPr lang="en-HK" sz="1100">
                <a:effectLst/>
                <a:latin typeface="Aptos"/>
                <a:ea typeface="PMingLiU"/>
                <a:cs typeface="Aptos" panose="020B0004020202020204" pitchFamily="34" charset="0"/>
              </a:rPr>
              <a:t>10. K. V. Rashmi and R. Gilad-Bachrach, DART: Dropouts meet Multiple Additive Regression Trees. 2015.</a:t>
            </a:r>
            <a:endParaRPr lang="en-AS" sz="1100">
              <a:effectLst/>
              <a:latin typeface="Aptos"/>
              <a:ea typeface="PMingLiU"/>
              <a:cs typeface="Aptos" panose="020B0004020202020204" pitchFamily="34" charset="0"/>
            </a:endParaRPr>
          </a:p>
        </p:txBody>
      </p:sp>
    </p:spTree>
    <p:extLst>
      <p:ext uri="{BB962C8B-B14F-4D97-AF65-F5344CB8AC3E}">
        <p14:creationId xmlns:p14="http://schemas.microsoft.com/office/powerpoint/2010/main" val="306133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874D-0AA2-4144-1BB2-0F1E5E2B0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636DD-8FBE-537C-FE7D-F822B1C20769}"/>
              </a:ext>
            </a:extLst>
          </p:cNvPr>
          <p:cNvSpPr>
            <a:spLocks noGrp="1"/>
          </p:cNvSpPr>
          <p:nvPr>
            <p:ph type="ctrTitle"/>
          </p:nvPr>
        </p:nvSpPr>
        <p:spPr/>
        <p:txBody>
          <a:bodyPr/>
          <a:lstStyle/>
          <a:p>
            <a:r>
              <a:rPr lang="en-US"/>
              <a:t>The end</a:t>
            </a:r>
            <a:endParaRPr lang="en-AS"/>
          </a:p>
        </p:txBody>
      </p:sp>
      <p:sp>
        <p:nvSpPr>
          <p:cNvPr id="3" name="Subtitle 2">
            <a:extLst>
              <a:ext uri="{FF2B5EF4-FFF2-40B4-BE49-F238E27FC236}">
                <a16:creationId xmlns:a16="http://schemas.microsoft.com/office/drawing/2014/main" id="{2B487848-092E-568D-897F-62B3D32B9909}"/>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41480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BD8E0F-94B9-67E5-EF1E-C9563F338895}"/>
              </a:ext>
            </a:extLst>
          </p:cNvPr>
          <p:cNvSpPr>
            <a:spLocks noGrp="1"/>
          </p:cNvSpPr>
          <p:nvPr>
            <p:ph type="title"/>
          </p:nvPr>
        </p:nvSpPr>
        <p:spPr>
          <a:xfrm>
            <a:off x="2959768" y="365758"/>
            <a:ext cx="6501810" cy="1097280"/>
          </a:xfrm>
        </p:spPr>
        <p:txBody>
          <a:bodyPr vert="horz" lIns="91440" tIns="45720" rIns="91440" bIns="45720" rtlCol="0" anchor="t">
            <a:normAutofit/>
          </a:bodyPr>
          <a:lstStyle/>
          <a:p>
            <a:r>
              <a:rPr lang="en-US"/>
              <a:t>Data Pre-processing</a:t>
            </a:r>
          </a:p>
        </p:txBody>
      </p:sp>
      <p:sp>
        <p:nvSpPr>
          <p:cNvPr id="4" name="Content Placeholder 3">
            <a:extLst>
              <a:ext uri="{FF2B5EF4-FFF2-40B4-BE49-F238E27FC236}">
                <a16:creationId xmlns:a16="http://schemas.microsoft.com/office/drawing/2014/main" id="{13AEC9D8-6B55-7E2F-AD24-9A68795B15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24545" y="1229552"/>
            <a:ext cx="6501810" cy="4818322"/>
          </a:xfrm>
        </p:spPr>
        <p:txBody>
          <a:bodyPr>
            <a:normAutofit/>
          </a:bodyPr>
          <a:lstStyle/>
          <a:p>
            <a:pPr marL="0" indent="0">
              <a:spcBef>
                <a:spcPts val="2500"/>
              </a:spcBef>
              <a:buNone/>
            </a:pPr>
            <a:r>
              <a:rPr lang="en-US" sz="3200" b="1"/>
              <a:t>Handling Null Values by K-Nearest </a:t>
            </a:r>
            <a:r>
              <a:rPr lang="en-US" sz="3200" b="1" err="1"/>
              <a:t>Neighbours</a:t>
            </a:r>
            <a:r>
              <a:rPr lang="en-US" sz="3200" b="1"/>
              <a:t> (KNN) Imputation</a:t>
            </a:r>
          </a:p>
          <a:p>
            <a:pPr marL="0" indent="0">
              <a:spcBef>
                <a:spcPts val="2500"/>
              </a:spcBef>
              <a:buNone/>
            </a:pPr>
            <a:r>
              <a:rPr lang="en-US" sz="1800"/>
              <a:t>K-Nearest </a:t>
            </a:r>
            <a:r>
              <a:rPr lang="en-US" sz="1800" err="1"/>
              <a:t>Neighbours</a:t>
            </a:r>
            <a:r>
              <a:rPr lang="en-US" sz="1800"/>
              <a:t> (KNN) imputation fills in missing values by leveraging similar instances in a dataset. It identifies the 'k' nearest neighbors of a data point with missing values and estimates them using averaging for continuous variables or majority voting for categorical ones. This technique helps maintain dataset integrity and can improve the accuracy of subsequent analyses by utilizing relationships within the data.</a:t>
            </a:r>
            <a:endParaRPr lang="en-US" sz="1800" b="1"/>
          </a:p>
        </p:txBody>
      </p:sp>
      <p:pic>
        <p:nvPicPr>
          <p:cNvPr id="11" name="Picture 10">
            <a:extLst>
              <a:ext uri="{FF2B5EF4-FFF2-40B4-BE49-F238E27FC236}">
                <a16:creationId xmlns:a16="http://schemas.microsoft.com/office/drawing/2014/main" id="{8D5F3260-3E38-B19C-F001-E4F01ED1EF68}"/>
              </a:ext>
            </a:extLst>
          </p:cNvPr>
          <p:cNvPicPr>
            <a:picLocks noChangeAspect="1"/>
          </p:cNvPicPr>
          <p:nvPr/>
        </p:nvPicPr>
        <p:blipFill>
          <a:blip r:embed="rId3"/>
          <a:stretch>
            <a:fillRect/>
          </a:stretch>
        </p:blipFill>
        <p:spPr>
          <a:xfrm>
            <a:off x="8067175" y="526137"/>
            <a:ext cx="3881316" cy="471654"/>
          </a:xfrm>
          <a:prstGeom prst="rect">
            <a:avLst/>
          </a:prstGeom>
        </p:spPr>
      </p:pic>
      <p:pic>
        <p:nvPicPr>
          <p:cNvPr id="15" name="Picture 14">
            <a:extLst>
              <a:ext uri="{FF2B5EF4-FFF2-40B4-BE49-F238E27FC236}">
                <a16:creationId xmlns:a16="http://schemas.microsoft.com/office/drawing/2014/main" id="{E7204D03-5FE6-434C-E345-788CC321A1FE}"/>
              </a:ext>
            </a:extLst>
          </p:cNvPr>
          <p:cNvPicPr>
            <a:picLocks noChangeAspect="1"/>
          </p:cNvPicPr>
          <p:nvPr/>
        </p:nvPicPr>
        <p:blipFill>
          <a:blip r:embed="rId4"/>
          <a:stretch>
            <a:fillRect/>
          </a:stretch>
        </p:blipFill>
        <p:spPr>
          <a:xfrm>
            <a:off x="313295" y="5403780"/>
            <a:ext cx="6091210" cy="735542"/>
          </a:xfrm>
          <a:prstGeom prst="rect">
            <a:avLst/>
          </a:prstGeom>
        </p:spPr>
      </p:pic>
      <p:pic>
        <p:nvPicPr>
          <p:cNvPr id="19" name="Picture 18">
            <a:extLst>
              <a:ext uri="{FF2B5EF4-FFF2-40B4-BE49-F238E27FC236}">
                <a16:creationId xmlns:a16="http://schemas.microsoft.com/office/drawing/2014/main" id="{D32BF8E9-3D6D-D419-A901-74416352A23E}"/>
              </a:ext>
            </a:extLst>
          </p:cNvPr>
          <p:cNvPicPr>
            <a:picLocks noChangeAspect="1"/>
          </p:cNvPicPr>
          <p:nvPr/>
        </p:nvPicPr>
        <p:blipFill>
          <a:blip r:embed="rId5"/>
          <a:stretch>
            <a:fillRect/>
          </a:stretch>
        </p:blipFill>
        <p:spPr>
          <a:xfrm>
            <a:off x="252714" y="4436176"/>
            <a:ext cx="4163838" cy="497851"/>
          </a:xfrm>
          <a:prstGeom prst="rect">
            <a:avLst/>
          </a:prstGeom>
        </p:spPr>
      </p:pic>
    </p:spTree>
    <p:extLst>
      <p:ext uri="{BB962C8B-B14F-4D97-AF65-F5344CB8AC3E}">
        <p14:creationId xmlns:p14="http://schemas.microsoft.com/office/powerpoint/2010/main" val="1018591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7D4BAD-B8E3-4CE2-033E-D46164F22A62}"/>
              </a:ext>
            </a:extLst>
          </p:cNvPr>
          <p:cNvSpPr>
            <a:spLocks noGrp="1"/>
          </p:cNvSpPr>
          <p:nvPr>
            <p:ph type="title"/>
          </p:nvPr>
        </p:nvSpPr>
        <p:spPr>
          <a:xfrm>
            <a:off x="640080" y="365760"/>
            <a:ext cx="6291472" cy="1097280"/>
          </a:xfrm>
        </p:spPr>
        <p:txBody>
          <a:bodyPr vert="horz" lIns="91440" tIns="45720" rIns="91440" bIns="45720" rtlCol="0" anchor="t">
            <a:normAutofit/>
          </a:bodyPr>
          <a:lstStyle/>
          <a:p>
            <a:r>
              <a:rPr lang="en-US"/>
              <a:t>Data Pre-processing</a:t>
            </a:r>
          </a:p>
        </p:txBody>
      </p:sp>
      <p:sp>
        <p:nvSpPr>
          <p:cNvPr id="4" name="Content Placeholder 3">
            <a:extLst>
              <a:ext uri="{FF2B5EF4-FFF2-40B4-BE49-F238E27FC236}">
                <a16:creationId xmlns:a16="http://schemas.microsoft.com/office/drawing/2014/main" id="{0C678323-762C-4C01-69DA-AE8A8CA0BB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1299414"/>
            <a:ext cx="8562948" cy="3813782"/>
          </a:xfrm>
        </p:spPr>
        <p:txBody>
          <a:bodyPr>
            <a:normAutofit fontScale="92500"/>
          </a:bodyPr>
          <a:lstStyle/>
          <a:p>
            <a:pPr marL="0" indent="0">
              <a:spcBef>
                <a:spcPts val="2500"/>
              </a:spcBef>
              <a:buNone/>
            </a:pPr>
            <a:r>
              <a:rPr lang="en-US" sz="3200" b="1"/>
              <a:t>Creating ‘range’, ‘min to mean’, and ‘max to mean’</a:t>
            </a:r>
          </a:p>
          <a:p>
            <a:pPr marL="0" indent="0">
              <a:spcBef>
                <a:spcPts val="2500"/>
              </a:spcBef>
              <a:buNone/>
            </a:pPr>
            <a:r>
              <a:rPr lang="en-US" sz="1800"/>
              <a:t>Creating 'range', 'min to mean', and 'max to mean' metrics helps summarize the distribution and variability of a dataset, providing insights into data spread and central tendency. The 'range' indicates the extent of variation between the minimum and maximum values, while 'min to mean' and 'max to mean' ratios illustrate how the extreme values relate to the average, highlighting potential skewness or outliers. These metrics enhance data understanding and facilitate better decision-making in analyses by allowing for a more nuanced interpretation of the data's characteristics.</a:t>
            </a:r>
            <a:endParaRPr lang="en-US" sz="1800" b="1"/>
          </a:p>
        </p:txBody>
      </p:sp>
      <p:pic>
        <p:nvPicPr>
          <p:cNvPr id="8" name="Picture 7">
            <a:extLst>
              <a:ext uri="{FF2B5EF4-FFF2-40B4-BE49-F238E27FC236}">
                <a16:creationId xmlns:a16="http://schemas.microsoft.com/office/drawing/2014/main" id="{4B7BCF8D-7EA9-1201-0DDD-078FF09FF618}"/>
              </a:ext>
            </a:extLst>
          </p:cNvPr>
          <p:cNvPicPr>
            <a:picLocks noChangeAspect="1"/>
          </p:cNvPicPr>
          <p:nvPr/>
        </p:nvPicPr>
        <p:blipFill>
          <a:blip r:embed="rId3"/>
          <a:stretch>
            <a:fillRect/>
          </a:stretch>
        </p:blipFill>
        <p:spPr>
          <a:xfrm>
            <a:off x="6471715" y="473297"/>
            <a:ext cx="5080205" cy="479265"/>
          </a:xfrm>
          <a:prstGeom prst="rect">
            <a:avLst/>
          </a:prstGeom>
        </p:spPr>
      </p:pic>
      <p:pic>
        <p:nvPicPr>
          <p:cNvPr id="11" name="Picture 10">
            <a:extLst>
              <a:ext uri="{FF2B5EF4-FFF2-40B4-BE49-F238E27FC236}">
                <a16:creationId xmlns:a16="http://schemas.microsoft.com/office/drawing/2014/main" id="{1041B16D-7690-1F8A-B0F9-332F9A1C369C}"/>
              </a:ext>
            </a:extLst>
          </p:cNvPr>
          <p:cNvPicPr>
            <a:picLocks noChangeAspect="1"/>
          </p:cNvPicPr>
          <p:nvPr/>
        </p:nvPicPr>
        <p:blipFill>
          <a:blip r:embed="rId4"/>
          <a:stretch>
            <a:fillRect/>
          </a:stretch>
        </p:blipFill>
        <p:spPr>
          <a:xfrm>
            <a:off x="9482962" y="1299414"/>
            <a:ext cx="2429103" cy="3045627"/>
          </a:xfrm>
          <a:prstGeom prst="rect">
            <a:avLst/>
          </a:prstGeom>
        </p:spPr>
      </p:pic>
      <p:pic>
        <p:nvPicPr>
          <p:cNvPr id="15" name="Picture 14">
            <a:extLst>
              <a:ext uri="{FF2B5EF4-FFF2-40B4-BE49-F238E27FC236}">
                <a16:creationId xmlns:a16="http://schemas.microsoft.com/office/drawing/2014/main" id="{BBD0D231-D7BD-4AC0-37E5-EB6DC1CC4D25}"/>
              </a:ext>
            </a:extLst>
          </p:cNvPr>
          <p:cNvPicPr>
            <a:picLocks noChangeAspect="1"/>
          </p:cNvPicPr>
          <p:nvPr/>
        </p:nvPicPr>
        <p:blipFill>
          <a:blip r:embed="rId5"/>
          <a:stretch>
            <a:fillRect/>
          </a:stretch>
        </p:blipFill>
        <p:spPr>
          <a:xfrm>
            <a:off x="713232" y="4606667"/>
            <a:ext cx="7366846" cy="774941"/>
          </a:xfrm>
          <a:prstGeom prst="rect">
            <a:avLst/>
          </a:prstGeom>
        </p:spPr>
      </p:pic>
      <p:pic>
        <p:nvPicPr>
          <p:cNvPr id="17" name="Picture 16">
            <a:extLst>
              <a:ext uri="{FF2B5EF4-FFF2-40B4-BE49-F238E27FC236}">
                <a16:creationId xmlns:a16="http://schemas.microsoft.com/office/drawing/2014/main" id="{0F1D694D-439B-E29B-2425-D1ACB4E84FBA}"/>
              </a:ext>
            </a:extLst>
          </p:cNvPr>
          <p:cNvPicPr>
            <a:picLocks noChangeAspect="1"/>
          </p:cNvPicPr>
          <p:nvPr/>
        </p:nvPicPr>
        <p:blipFill>
          <a:blip r:embed="rId6"/>
          <a:stretch>
            <a:fillRect/>
          </a:stretch>
        </p:blipFill>
        <p:spPr>
          <a:xfrm>
            <a:off x="1865038" y="5558586"/>
            <a:ext cx="7800336" cy="917687"/>
          </a:xfrm>
          <a:prstGeom prst="rect">
            <a:avLst/>
          </a:prstGeom>
        </p:spPr>
      </p:pic>
    </p:spTree>
    <p:extLst>
      <p:ext uri="{BB962C8B-B14F-4D97-AF65-F5344CB8AC3E}">
        <p14:creationId xmlns:p14="http://schemas.microsoft.com/office/powerpoint/2010/main" val="710993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50A65F-579B-152E-3475-781C47BD9296}"/>
              </a:ext>
            </a:extLst>
          </p:cNvPr>
          <p:cNvSpPr>
            <a:spLocks noGrp="1"/>
          </p:cNvSpPr>
          <p:nvPr>
            <p:ph type="title"/>
          </p:nvPr>
        </p:nvSpPr>
        <p:spPr>
          <a:xfrm>
            <a:off x="6528895" y="693607"/>
            <a:ext cx="4472479" cy="556245"/>
          </a:xfrm>
        </p:spPr>
        <p:txBody>
          <a:bodyPr vert="horz" lIns="91440" tIns="45720" rIns="91440" bIns="45720" rtlCol="0" anchor="b">
            <a:noAutofit/>
          </a:bodyPr>
          <a:lstStyle/>
          <a:p>
            <a:r>
              <a:rPr lang="en-US" sz="3200"/>
              <a:t>Quantile Transformer</a:t>
            </a:r>
          </a:p>
        </p:txBody>
      </p:sp>
      <p:sp>
        <p:nvSpPr>
          <p:cNvPr id="4" name="Content Placeholder 3">
            <a:extLst>
              <a:ext uri="{FF2B5EF4-FFF2-40B4-BE49-F238E27FC236}">
                <a16:creationId xmlns:a16="http://schemas.microsoft.com/office/drawing/2014/main" id="{A56382E1-D5B7-F94B-83E2-9A0B051C68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3232" y="2378617"/>
            <a:ext cx="9365324" cy="1969898"/>
          </a:xfrm>
        </p:spPr>
        <p:txBody>
          <a:bodyPr>
            <a:normAutofit/>
          </a:bodyPr>
          <a:lstStyle/>
          <a:p>
            <a:pPr marL="0" indent="0">
              <a:spcBef>
                <a:spcPts val="2500"/>
              </a:spcBef>
              <a:buNone/>
            </a:pPr>
            <a:endParaRPr lang="en-US" sz="1800" b="1"/>
          </a:p>
          <a:p>
            <a:pPr marL="0" lvl="1" indent="0">
              <a:buNone/>
            </a:pPr>
            <a:r>
              <a:rPr lang="en-US"/>
              <a:t>A quantile transformer is a preprocessing technique that transforms features to follow a uniform or normal distribution by mapping the original values to their quantiles. This helps stabilize variance and make the data more suitable for algorithms that assume a Gaussian distribution, improving model performance and interpretability.</a:t>
            </a:r>
            <a:endParaRPr lang="en-AS"/>
          </a:p>
        </p:txBody>
      </p:sp>
      <p:sp>
        <p:nvSpPr>
          <p:cNvPr id="7" name="Title 1">
            <a:extLst>
              <a:ext uri="{FF2B5EF4-FFF2-40B4-BE49-F238E27FC236}">
                <a16:creationId xmlns:a16="http://schemas.microsoft.com/office/drawing/2014/main" id="{5C1FFCC4-9789-3648-9357-7095193EE3D4}"/>
              </a:ext>
            </a:extLst>
          </p:cNvPr>
          <p:cNvSpPr txBox="1">
            <a:spLocks/>
          </p:cNvSpPr>
          <p:nvPr/>
        </p:nvSpPr>
        <p:spPr>
          <a:xfrm>
            <a:off x="511743" y="379604"/>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9" name="Picture 8">
            <a:extLst>
              <a:ext uri="{FF2B5EF4-FFF2-40B4-BE49-F238E27FC236}">
                <a16:creationId xmlns:a16="http://schemas.microsoft.com/office/drawing/2014/main" id="{7DFD5179-0E38-FE9D-D792-5AB97E1B5DF7}"/>
              </a:ext>
            </a:extLst>
          </p:cNvPr>
          <p:cNvPicPr>
            <a:picLocks noChangeAspect="1"/>
          </p:cNvPicPr>
          <p:nvPr/>
        </p:nvPicPr>
        <p:blipFill>
          <a:blip r:embed="rId3"/>
          <a:stretch>
            <a:fillRect/>
          </a:stretch>
        </p:blipFill>
        <p:spPr>
          <a:xfrm>
            <a:off x="683140" y="1309945"/>
            <a:ext cx="8704896" cy="1233656"/>
          </a:xfrm>
          <a:prstGeom prst="rect">
            <a:avLst/>
          </a:prstGeom>
        </p:spPr>
      </p:pic>
      <p:pic>
        <p:nvPicPr>
          <p:cNvPr id="13" name="Picture 12">
            <a:extLst>
              <a:ext uri="{FF2B5EF4-FFF2-40B4-BE49-F238E27FC236}">
                <a16:creationId xmlns:a16="http://schemas.microsoft.com/office/drawing/2014/main" id="{625F1260-C905-9066-BF0F-DA3942DB24E9}"/>
              </a:ext>
            </a:extLst>
          </p:cNvPr>
          <p:cNvPicPr>
            <a:picLocks noChangeAspect="1"/>
          </p:cNvPicPr>
          <p:nvPr/>
        </p:nvPicPr>
        <p:blipFill>
          <a:blip r:embed="rId4"/>
          <a:stretch>
            <a:fillRect/>
          </a:stretch>
        </p:blipFill>
        <p:spPr>
          <a:xfrm>
            <a:off x="713232" y="4540067"/>
            <a:ext cx="7307661" cy="1420362"/>
          </a:xfrm>
          <a:prstGeom prst="rect">
            <a:avLst/>
          </a:prstGeom>
        </p:spPr>
      </p:pic>
    </p:spTree>
    <p:extLst>
      <p:ext uri="{BB962C8B-B14F-4D97-AF65-F5344CB8AC3E}">
        <p14:creationId xmlns:p14="http://schemas.microsoft.com/office/powerpoint/2010/main" val="247373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0A749B5-04D4-2565-C811-6D10248828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3200" b="1"/>
              <a:t>Finding Anomalous Data Points by Isolation Forest</a:t>
            </a:r>
          </a:p>
          <a:p>
            <a:pPr marL="0" indent="0">
              <a:spcBef>
                <a:spcPts val="2500"/>
              </a:spcBef>
              <a:buNone/>
            </a:pPr>
            <a:r>
              <a:rPr lang="en-US" sz="1800"/>
              <a:t>Isolation Forest is an anomaly detection algorithm that identifies outliers by isolating observations in the data. It works by randomly selecting features and splitting values, creating a tree structure where anomalies are expected to require fewer splits to isolate compared to normal observations, making it efficient and effective for detecting anomalies in large datasets.</a:t>
            </a:r>
            <a:endParaRPr lang="en-US" sz="1800" b="1"/>
          </a:p>
          <a:p>
            <a:pPr marL="0" indent="0">
              <a:spcBef>
                <a:spcPts val="2500"/>
              </a:spcBef>
              <a:buNone/>
            </a:pPr>
            <a:endParaRPr lang="en-US" sz="1400" b="1"/>
          </a:p>
        </p:txBody>
      </p:sp>
      <p:sp>
        <p:nvSpPr>
          <p:cNvPr id="7" name="Title 1">
            <a:extLst>
              <a:ext uri="{FF2B5EF4-FFF2-40B4-BE49-F238E27FC236}">
                <a16:creationId xmlns:a16="http://schemas.microsoft.com/office/drawing/2014/main" id="{0CD371F3-318B-3620-384A-90CF7DE5C712}"/>
              </a:ext>
            </a:extLst>
          </p:cNvPr>
          <p:cNvSpPr txBox="1">
            <a:spLocks/>
          </p:cNvSpPr>
          <p:nvPr/>
        </p:nvSpPr>
        <p:spPr>
          <a:xfrm>
            <a:off x="511743" y="657727"/>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13" name="Picture 12">
            <a:extLst>
              <a:ext uri="{FF2B5EF4-FFF2-40B4-BE49-F238E27FC236}">
                <a16:creationId xmlns:a16="http://schemas.microsoft.com/office/drawing/2014/main" id="{346B7C61-24D3-375B-D8CA-14F3D060CD5E}"/>
              </a:ext>
            </a:extLst>
          </p:cNvPr>
          <p:cNvPicPr>
            <a:picLocks noChangeAspect="1"/>
          </p:cNvPicPr>
          <p:nvPr/>
        </p:nvPicPr>
        <p:blipFill>
          <a:blip r:embed="rId3"/>
          <a:stretch>
            <a:fillRect/>
          </a:stretch>
        </p:blipFill>
        <p:spPr>
          <a:xfrm>
            <a:off x="914054" y="1755007"/>
            <a:ext cx="3914620" cy="4221248"/>
          </a:xfrm>
          <a:prstGeom prst="rect">
            <a:avLst/>
          </a:prstGeom>
        </p:spPr>
      </p:pic>
      <p:pic>
        <p:nvPicPr>
          <p:cNvPr id="16" name="Picture 15">
            <a:extLst>
              <a:ext uri="{FF2B5EF4-FFF2-40B4-BE49-F238E27FC236}">
                <a16:creationId xmlns:a16="http://schemas.microsoft.com/office/drawing/2014/main" id="{CA93E816-A52C-A03B-D43C-F59DD46210A0}"/>
              </a:ext>
            </a:extLst>
          </p:cNvPr>
          <p:cNvPicPr>
            <a:picLocks noChangeAspect="1"/>
          </p:cNvPicPr>
          <p:nvPr/>
        </p:nvPicPr>
        <p:blipFill>
          <a:blip r:embed="rId4"/>
          <a:stretch>
            <a:fillRect/>
          </a:stretch>
        </p:blipFill>
        <p:spPr>
          <a:xfrm>
            <a:off x="5545911" y="5513160"/>
            <a:ext cx="6291473" cy="681475"/>
          </a:xfrm>
          <a:prstGeom prst="rect">
            <a:avLst/>
          </a:prstGeom>
        </p:spPr>
      </p:pic>
    </p:spTree>
    <p:extLst>
      <p:ext uri="{BB962C8B-B14F-4D97-AF65-F5344CB8AC3E}">
        <p14:creationId xmlns:p14="http://schemas.microsoft.com/office/powerpoint/2010/main" val="70621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CF45B6-255D-D1EA-A647-11BDDC7E6FF9}"/>
              </a:ext>
            </a:extLst>
          </p:cNvPr>
          <p:cNvSpPr>
            <a:spLocks noGrp="1"/>
          </p:cNvSpPr>
          <p:nvPr>
            <p:ph type="title"/>
          </p:nvPr>
        </p:nvSpPr>
        <p:spPr>
          <a:xfrm>
            <a:off x="5133678" y="1305609"/>
            <a:ext cx="6501810" cy="1097280"/>
          </a:xfrm>
        </p:spPr>
        <p:txBody>
          <a:bodyPr vert="horz" lIns="91440" tIns="45720" rIns="91440" bIns="45720" rtlCol="0" anchor="t">
            <a:normAutofit/>
          </a:bodyPr>
          <a:lstStyle/>
          <a:p>
            <a:r>
              <a:rPr lang="en-US" sz="3200"/>
              <a:t>Synthetic Minority Over-sampling Technique (SMOTE)</a:t>
            </a:r>
          </a:p>
        </p:txBody>
      </p:sp>
      <p:sp>
        <p:nvSpPr>
          <p:cNvPr id="4" name="Content Placeholder 3">
            <a:extLst>
              <a:ext uri="{FF2B5EF4-FFF2-40B4-BE49-F238E27FC236}">
                <a16:creationId xmlns:a16="http://schemas.microsoft.com/office/drawing/2014/main" id="{B9135AE3-E58C-B34F-3718-39AEF7101E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57537" y="3060395"/>
            <a:ext cx="6501810" cy="2235543"/>
          </a:xfrm>
        </p:spPr>
        <p:txBody>
          <a:bodyPr>
            <a:normAutofit/>
          </a:bodyPr>
          <a:lstStyle/>
          <a:p>
            <a:pPr marL="0" indent="0">
              <a:spcBef>
                <a:spcPts val="2500"/>
              </a:spcBef>
              <a:buNone/>
            </a:pPr>
            <a:r>
              <a:rPr lang="en-US" sz="1800"/>
              <a:t>SMOTE is a technique used to address class imbalance in datasets by generating synthetic samples for the minority class. It creates new instances by interpolating between existing minority class samples, helping to improve the performance of machine learning models on imbalanced datasets.</a:t>
            </a:r>
            <a:endParaRPr lang="en-AS" sz="1800"/>
          </a:p>
        </p:txBody>
      </p:sp>
      <p:sp>
        <p:nvSpPr>
          <p:cNvPr id="3" name="Title 1">
            <a:extLst>
              <a:ext uri="{FF2B5EF4-FFF2-40B4-BE49-F238E27FC236}">
                <a16:creationId xmlns:a16="http://schemas.microsoft.com/office/drawing/2014/main" id="{D0D5380D-12B5-9214-C143-5004CDF75DF0}"/>
              </a:ext>
            </a:extLst>
          </p:cNvPr>
          <p:cNvSpPr txBox="1">
            <a:spLocks/>
          </p:cNvSpPr>
          <p:nvPr/>
        </p:nvSpPr>
        <p:spPr>
          <a:xfrm>
            <a:off x="511743" y="657727"/>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9" name="Picture 8">
            <a:extLst>
              <a:ext uri="{FF2B5EF4-FFF2-40B4-BE49-F238E27FC236}">
                <a16:creationId xmlns:a16="http://schemas.microsoft.com/office/drawing/2014/main" id="{5E8A288C-4E70-9ECF-F19A-CF627EEAEF0D}"/>
              </a:ext>
            </a:extLst>
          </p:cNvPr>
          <p:cNvPicPr>
            <a:picLocks noChangeAspect="1"/>
          </p:cNvPicPr>
          <p:nvPr/>
        </p:nvPicPr>
        <p:blipFill>
          <a:blip r:embed="rId3"/>
          <a:stretch>
            <a:fillRect/>
          </a:stretch>
        </p:blipFill>
        <p:spPr>
          <a:xfrm>
            <a:off x="623246" y="1665174"/>
            <a:ext cx="4191527" cy="2842658"/>
          </a:xfrm>
          <a:prstGeom prst="rect">
            <a:avLst/>
          </a:prstGeom>
        </p:spPr>
      </p:pic>
    </p:spTree>
    <p:extLst>
      <p:ext uri="{BB962C8B-B14F-4D97-AF65-F5344CB8AC3E}">
        <p14:creationId xmlns:p14="http://schemas.microsoft.com/office/powerpoint/2010/main" val="305038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371599"/>
            <a:ext cx="7465874" cy="2951825"/>
          </a:xfrm>
        </p:spPr>
        <p:txBody>
          <a:bodyPr/>
          <a:lstStyle/>
          <a:p>
            <a:r>
              <a:rPr lang="en-US"/>
              <a:t>Probit vs Logistic Model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Latent Variable Model</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780690" y="1221776"/>
            <a:ext cx="10810335" cy="4710772"/>
          </a:xfrm>
        </p:spPr>
        <p:txBody>
          <a:bodyPr vert="horz" lIns="91440" tIns="45720" rIns="91440" bIns="45720" rtlCol="0" anchor="t">
            <a:normAutofit/>
          </a:bodyPr>
          <a:lstStyle/>
          <a:p>
            <a:r>
              <a:rPr lang="en-US" dirty="0"/>
              <a:t>Consider the linear Latent Variable Model:</a:t>
            </a:r>
          </a:p>
          <a:p>
            <a:endParaRPr lang="en-US"/>
          </a:p>
          <a:p>
            <a:r>
              <a:rPr lang="en-US" dirty="0"/>
              <a:t>Mapping features </a:t>
            </a:r>
            <a:r>
              <a:rPr lang="en-US" b="1" i="1" dirty="0"/>
              <a:t>x </a:t>
            </a:r>
            <a:r>
              <a:rPr lang="en-US" dirty="0"/>
              <a:t>to latent subspace</a:t>
            </a:r>
            <a:r>
              <a:rPr lang="en-US" b="1" i="1" dirty="0"/>
              <a:t> z</a:t>
            </a:r>
          </a:p>
          <a:p>
            <a:r>
              <a:rPr lang="en-US" b="1" i="1" dirty="0"/>
              <a:t>[b b</a:t>
            </a:r>
            <a:r>
              <a:rPr lang="en-US" b="1" i="1" baseline="-25000" dirty="0"/>
              <a:t>0</a:t>
            </a:r>
            <a:r>
              <a:rPr lang="en-US" b="1" i="1" dirty="0"/>
              <a:t>] </a:t>
            </a:r>
            <a:r>
              <a:rPr lang="en-US" dirty="0"/>
              <a:t>is the parameters,       is the error term following the distribution</a:t>
            </a:r>
          </a:p>
          <a:p>
            <a:r>
              <a:rPr lang="en-US" dirty="0">
                <a:ea typeface="+mn-lt"/>
                <a:cs typeface="+mn-lt"/>
              </a:rPr>
              <a:t>We considered the standard normal distributions </a:t>
            </a:r>
            <a:r>
              <a:rPr lang="en-US" b="1" dirty="0">
                <a:ea typeface="+mn-lt"/>
                <a:cs typeface="+mn-lt"/>
              </a:rPr>
              <a:t>(Probit Model) </a:t>
            </a:r>
            <a:r>
              <a:rPr lang="en-US" dirty="0">
                <a:ea typeface="+mn-lt"/>
                <a:cs typeface="+mn-lt"/>
              </a:rPr>
              <a:t>and </a:t>
            </a:r>
            <a:br>
              <a:rPr lang="en-US" dirty="0">
                <a:ea typeface="+mn-lt"/>
                <a:cs typeface="+mn-lt"/>
              </a:rPr>
            </a:br>
            <a:r>
              <a:rPr lang="en-US" dirty="0">
                <a:ea typeface="+mn-lt"/>
                <a:cs typeface="+mn-lt"/>
              </a:rPr>
              <a:t>standard logistic distributions </a:t>
            </a:r>
            <a:r>
              <a:rPr lang="en-US" b="1" dirty="0">
                <a:ea typeface="+mn-lt"/>
                <a:cs typeface="+mn-lt"/>
              </a:rPr>
              <a:t>(Logistic Model)</a:t>
            </a:r>
          </a:p>
          <a:p>
            <a:r>
              <a:rPr lang="en-US" dirty="0">
                <a:ea typeface="+mn-lt"/>
                <a:cs typeface="+mn-lt"/>
              </a:rPr>
              <a:t>The prediction for                   is given by:</a:t>
            </a:r>
          </a:p>
        </p:txBody>
      </p:sp>
      <p:pic>
        <p:nvPicPr>
          <p:cNvPr id="11" name="Picture 10" descr="A black text with a white background&#10;&#10;Description automatically generated">
            <a:extLst>
              <a:ext uri="{FF2B5EF4-FFF2-40B4-BE49-F238E27FC236}">
                <a16:creationId xmlns:a16="http://schemas.microsoft.com/office/drawing/2014/main" id="{9F5C7BA9-D978-4E32-77FA-83C05D7F32AB}"/>
              </a:ext>
            </a:extLst>
          </p:cNvPr>
          <p:cNvPicPr>
            <a:picLocks noChangeAspect="1"/>
          </p:cNvPicPr>
          <p:nvPr/>
        </p:nvPicPr>
        <p:blipFill>
          <a:blip r:embed="rId2"/>
          <a:stretch>
            <a:fillRect/>
          </a:stretch>
        </p:blipFill>
        <p:spPr>
          <a:xfrm>
            <a:off x="8922589" y="2668799"/>
            <a:ext cx="536634" cy="446416"/>
          </a:xfrm>
          <a:prstGeom prst="rect">
            <a:avLst/>
          </a:prstGeom>
        </p:spPr>
      </p:pic>
      <p:pic>
        <p:nvPicPr>
          <p:cNvPr id="12" name="Picture 11" descr="A black symbols with a plus and zero&#10;&#10;Description automatically generated">
            <a:extLst>
              <a:ext uri="{FF2B5EF4-FFF2-40B4-BE49-F238E27FC236}">
                <a16:creationId xmlns:a16="http://schemas.microsoft.com/office/drawing/2014/main" id="{7CCF594C-F710-57D9-94DB-CB7C8BA81E41}"/>
              </a:ext>
            </a:extLst>
          </p:cNvPr>
          <p:cNvPicPr>
            <a:picLocks noChangeAspect="1"/>
          </p:cNvPicPr>
          <p:nvPr/>
        </p:nvPicPr>
        <p:blipFill>
          <a:blip r:embed="rId3"/>
          <a:stretch>
            <a:fillRect/>
          </a:stretch>
        </p:blipFill>
        <p:spPr>
          <a:xfrm>
            <a:off x="3207768" y="1753499"/>
            <a:ext cx="4367483" cy="504286"/>
          </a:xfrm>
          <a:prstGeom prst="rect">
            <a:avLst/>
          </a:prstGeom>
        </p:spPr>
      </p:pic>
      <p:pic>
        <p:nvPicPr>
          <p:cNvPr id="13" name="Picture 12">
            <a:extLst>
              <a:ext uri="{FF2B5EF4-FFF2-40B4-BE49-F238E27FC236}">
                <a16:creationId xmlns:a16="http://schemas.microsoft.com/office/drawing/2014/main" id="{262FDE7C-B656-8075-B42E-C6D4D2505D17}"/>
              </a:ext>
            </a:extLst>
          </p:cNvPr>
          <p:cNvPicPr>
            <a:picLocks noChangeAspect="1"/>
          </p:cNvPicPr>
          <p:nvPr/>
        </p:nvPicPr>
        <p:blipFill>
          <a:blip r:embed="rId4"/>
          <a:stretch>
            <a:fillRect/>
          </a:stretch>
        </p:blipFill>
        <p:spPr>
          <a:xfrm>
            <a:off x="3853672" y="2707436"/>
            <a:ext cx="313787" cy="365905"/>
          </a:xfrm>
          <a:prstGeom prst="rect">
            <a:avLst/>
          </a:prstGeom>
        </p:spPr>
      </p:pic>
      <p:pic>
        <p:nvPicPr>
          <p:cNvPr id="14" name="Picture 13" descr="A black letter with a white background&#10;&#10;Description automatically generated">
            <a:extLst>
              <a:ext uri="{FF2B5EF4-FFF2-40B4-BE49-F238E27FC236}">
                <a16:creationId xmlns:a16="http://schemas.microsoft.com/office/drawing/2014/main" id="{3A490133-5A77-BC9A-F5A0-A9AA8599E13E}"/>
              </a:ext>
            </a:extLst>
          </p:cNvPr>
          <p:cNvPicPr>
            <a:picLocks noChangeAspect="1"/>
          </p:cNvPicPr>
          <p:nvPr/>
        </p:nvPicPr>
        <p:blipFill>
          <a:blip r:embed="rId5"/>
          <a:stretch>
            <a:fillRect/>
          </a:stretch>
        </p:blipFill>
        <p:spPr>
          <a:xfrm>
            <a:off x="3009720" y="4028536"/>
            <a:ext cx="1213449" cy="45684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6393ED10-092E-7054-87F3-915199748376}"/>
              </a:ext>
            </a:extLst>
          </p:cNvPr>
          <p:cNvPicPr>
            <a:picLocks noChangeAspect="1"/>
          </p:cNvPicPr>
          <p:nvPr/>
        </p:nvPicPr>
        <p:blipFill>
          <a:blip r:embed="rId6"/>
          <a:stretch>
            <a:fillRect/>
          </a:stretch>
        </p:blipFill>
        <p:spPr>
          <a:xfrm>
            <a:off x="2202072" y="4692052"/>
            <a:ext cx="6170403" cy="680050"/>
          </a:xfrm>
          <a:prstGeom prst="rect">
            <a:avLst/>
          </a:prstGeom>
        </p:spPr>
      </p:pic>
      <p:pic>
        <p:nvPicPr>
          <p:cNvPr id="17" name="Picture 16" descr="A black text with a white background&#10;&#10;Description automatically generated">
            <a:extLst>
              <a:ext uri="{FF2B5EF4-FFF2-40B4-BE49-F238E27FC236}">
                <a16:creationId xmlns:a16="http://schemas.microsoft.com/office/drawing/2014/main" id="{45D61EB8-13B8-B371-1933-B539E4307575}"/>
              </a:ext>
            </a:extLst>
          </p:cNvPr>
          <p:cNvPicPr>
            <a:picLocks noChangeAspect="1"/>
          </p:cNvPicPr>
          <p:nvPr/>
        </p:nvPicPr>
        <p:blipFill>
          <a:blip r:embed="rId7"/>
          <a:stretch>
            <a:fillRect/>
          </a:stretch>
        </p:blipFill>
        <p:spPr>
          <a:xfrm>
            <a:off x="2204228" y="5436797"/>
            <a:ext cx="6683676" cy="527651"/>
          </a:xfrm>
          <a:prstGeom prst="rect">
            <a:avLst/>
          </a:prstGeom>
        </p:spPr>
      </p:pic>
    </p:spTree>
    <p:extLst>
      <p:ext uri="{BB962C8B-B14F-4D97-AF65-F5344CB8AC3E}">
        <p14:creationId xmlns:p14="http://schemas.microsoft.com/office/powerpoint/2010/main" val="221164013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1886</Words>
  <Application>Microsoft Office PowerPoint</Application>
  <PresentationFormat>Widescreen</PresentationFormat>
  <Paragraphs>206</Paragraphs>
  <Slides>28</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Arial</vt:lpstr>
      <vt:lpstr>Grandview Display</vt:lpstr>
      <vt:lpstr>DashVTI</vt:lpstr>
      <vt:lpstr>Introduction</vt:lpstr>
      <vt:lpstr>Presentation Overview</vt:lpstr>
      <vt:lpstr>Data Pre-processing</vt:lpstr>
      <vt:lpstr>Data Pre-processing</vt:lpstr>
      <vt:lpstr>Quantile Transformer</vt:lpstr>
      <vt:lpstr>PowerPoint Presentation</vt:lpstr>
      <vt:lpstr>Synthetic Minority Over-sampling Technique (SMOTE)</vt:lpstr>
      <vt:lpstr>Probit vs Logistic Model</vt:lpstr>
      <vt:lpstr>Latent Variable Model</vt:lpstr>
      <vt:lpstr>Normal Distribution vs Logistic Distribution</vt:lpstr>
      <vt:lpstr>Likelihood and Objective Functions</vt:lpstr>
      <vt:lpstr>Hyperparameter Search</vt:lpstr>
      <vt:lpstr>Result and Comparison</vt:lpstr>
      <vt:lpstr>Model Interpretation</vt:lpstr>
      <vt:lpstr>LightGBM model</vt:lpstr>
      <vt:lpstr>LightGBM Model</vt:lpstr>
      <vt:lpstr>Model pipeline</vt:lpstr>
      <vt:lpstr>Hyperparameters tuning</vt:lpstr>
      <vt:lpstr>Feature importance</vt:lpstr>
      <vt:lpstr>Confusion Matrix Stratified 5-fold validation</vt:lpstr>
      <vt:lpstr>ROC Stratified 5-fold validation</vt:lpstr>
      <vt:lpstr>F1 vs threshold Stratified 5-fold validation</vt:lpstr>
      <vt:lpstr>Models evaluation</vt:lpstr>
      <vt:lpstr>Model scores comparison</vt:lpstr>
      <vt:lpstr>Test result (LightGBM Model)</vt:lpstr>
      <vt:lpstr>Conclusion</vt:lpstr>
      <vt:lpstr>References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Giselle Chan</dc:creator>
  <cp:lastModifiedBy>Tsz Lun John Einstein WONG</cp:lastModifiedBy>
  <cp:revision>146</cp:revision>
  <dcterms:created xsi:type="dcterms:W3CDTF">2024-11-21T02:18:12Z</dcterms:created>
  <dcterms:modified xsi:type="dcterms:W3CDTF">2024-11-30T08:39:10Z</dcterms:modified>
</cp:coreProperties>
</file>